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4164" r:id="rId1"/>
  </p:sldMasterIdLst>
  <p:notesMasterIdLst>
    <p:notesMasterId r:id="rId32"/>
  </p:notesMasterIdLst>
  <p:handoutMasterIdLst>
    <p:handoutMasterId r:id="rId33"/>
  </p:handoutMasterIdLst>
  <p:sldIdLst>
    <p:sldId id="1661" r:id="rId2"/>
    <p:sldId id="1781" r:id="rId3"/>
    <p:sldId id="1782" r:id="rId4"/>
    <p:sldId id="1768" r:id="rId5"/>
    <p:sldId id="1783" r:id="rId6"/>
    <p:sldId id="1765" r:id="rId7"/>
    <p:sldId id="1766" r:id="rId8"/>
    <p:sldId id="1767" r:id="rId9"/>
    <p:sldId id="1780" r:id="rId10"/>
    <p:sldId id="1752" r:id="rId11"/>
    <p:sldId id="1797" r:id="rId12"/>
    <p:sldId id="1759" r:id="rId13"/>
    <p:sldId id="1754" r:id="rId14"/>
    <p:sldId id="1784" r:id="rId15"/>
    <p:sldId id="1785" r:id="rId16"/>
    <p:sldId id="1786" r:id="rId17"/>
    <p:sldId id="1755" r:id="rId18"/>
    <p:sldId id="1787" r:id="rId19"/>
    <p:sldId id="1775" r:id="rId20"/>
    <p:sldId id="1788" r:id="rId21"/>
    <p:sldId id="1789" r:id="rId22"/>
    <p:sldId id="1790" r:id="rId23"/>
    <p:sldId id="1757" r:id="rId24"/>
    <p:sldId id="1791" r:id="rId25"/>
    <p:sldId id="1792" r:id="rId26"/>
    <p:sldId id="1793" r:id="rId27"/>
    <p:sldId id="1794" r:id="rId28"/>
    <p:sldId id="1795" r:id="rId29"/>
    <p:sldId id="1776" r:id="rId30"/>
    <p:sldId id="1796" r:id="rId31"/>
  </p:sldIdLst>
  <p:sldSz cx="9144000" cy="5143500" type="screen16x9"/>
  <p:notesSz cx="6797675" cy="9926638"/>
  <p:embeddedFontLst>
    <p:embeddedFont>
      <p:font typeface="Wingdings 3" panose="05040102010807070707" pitchFamily="18" charset="2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0A0"/>
    <a:srgbClr val="882C94"/>
    <a:srgbClr val="6687B7"/>
    <a:srgbClr val="5A5A5A"/>
    <a:srgbClr val="CD1D9B"/>
    <a:srgbClr val="B33BC3"/>
    <a:srgbClr val="CD5BCD"/>
    <a:srgbClr val="B642C6"/>
    <a:srgbClr val="B41E5A"/>
    <a:srgbClr val="B41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3" autoAdjust="0"/>
    <p:restoredTop sz="94764" autoAdjust="0"/>
  </p:normalViewPr>
  <p:slideViewPr>
    <p:cSldViewPr>
      <p:cViewPr>
        <p:scale>
          <a:sx n="100" d="100"/>
          <a:sy n="100" d="100"/>
        </p:scale>
        <p:origin x="96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2286"/>
    </p:cViewPr>
  </p:sorterViewPr>
  <p:notesViewPr>
    <p:cSldViewPr>
      <p:cViewPr varScale="1">
        <p:scale>
          <a:sx n="61" d="100"/>
          <a:sy n="61" d="100"/>
        </p:scale>
        <p:origin x="-334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055938" y="9559925"/>
            <a:ext cx="63658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22587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23/09/2017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" y="765175"/>
            <a:ext cx="6645275" cy="373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5513"/>
            <a:ext cx="4992688" cy="442595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17825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391650"/>
            <a:ext cx="2922587" cy="534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3247" indent="-285864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457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840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8223" indent="-228691" defTabSz="92588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5606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2989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30372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7754" indent="-228691" defTabSz="9258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fld id="{82CCF8EC-B563-4B26-9650-AFCEF3D6002B}" type="slidenum">
              <a:rPr lang="en-US" sz="1200">
                <a:solidFill>
                  <a:srgbClr val="000080"/>
                </a:solidFill>
              </a:rPr>
              <a:pPr/>
              <a:t>1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37194" y="9391395"/>
            <a:ext cx="2922365" cy="5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39" tIns="46431" rIns="54839" bIns="46431" anchor="b"/>
          <a:lstStyle>
            <a:lvl1pPr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defTabSz="925513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D973CC4E-68A8-4365-A2CC-85D3EA8A4073}" type="slidenum">
              <a:rPr lang="en-US" sz="1200">
                <a:solidFill>
                  <a:srgbClr val="000080"/>
                </a:solidFill>
              </a:rPr>
              <a:pPr algn="r">
                <a:spcBef>
                  <a:spcPct val="20000"/>
                </a:spcBef>
              </a:pPr>
              <a:t>1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65175"/>
            <a:ext cx="6645275" cy="3738563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Reformatted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Notes:</a:t>
            </a:r>
          </a:p>
          <a:p>
            <a:pPr lvl="0"/>
            <a:r>
              <a:rPr lang="en-US" dirty="0"/>
              <a:t>Imagination is the right choice for emerging applications </a:t>
            </a:r>
            <a:endParaRPr lang="en-GB" dirty="0"/>
          </a:p>
          <a:p>
            <a:pPr lvl="1"/>
            <a:r>
              <a:rPr lang="en-US" dirty="0"/>
              <a:t>Outline some of the major emerging applications</a:t>
            </a:r>
            <a:endParaRPr lang="en-GB" dirty="0"/>
          </a:p>
          <a:p>
            <a:pPr lvl="1"/>
            <a:r>
              <a:rPr lang="en-US" dirty="0"/>
              <a:t>Highlight key differentiators</a:t>
            </a:r>
            <a:endParaRPr lang="en-GB" dirty="0"/>
          </a:p>
          <a:p>
            <a:pPr lvl="0"/>
            <a:r>
              <a:rPr lang="en-US" dirty="0"/>
              <a:t>Requirements of such emerging applications</a:t>
            </a:r>
            <a:endParaRPr lang="en-GB" dirty="0"/>
          </a:p>
          <a:p>
            <a:pPr lvl="1"/>
            <a:r>
              <a:rPr lang="en-US" dirty="0"/>
              <a:t>High performance</a:t>
            </a:r>
            <a:endParaRPr lang="en-GB" dirty="0"/>
          </a:p>
          <a:p>
            <a:pPr lvl="1"/>
            <a:r>
              <a:rPr lang="en-US" dirty="0"/>
              <a:t>Low power</a:t>
            </a:r>
            <a:endParaRPr lang="en-GB" dirty="0"/>
          </a:p>
          <a:p>
            <a:pPr lvl="1"/>
            <a:r>
              <a:rPr lang="en-US" dirty="0"/>
              <a:t>Connectivity and receiver technology</a:t>
            </a:r>
            <a:endParaRPr lang="en-GB" dirty="0"/>
          </a:p>
          <a:p>
            <a:pPr lvl="1"/>
            <a:r>
              <a:rPr lang="en-US" dirty="0"/>
              <a:t>Advanced graphics</a:t>
            </a:r>
            <a:endParaRPr lang="en-GB" dirty="0"/>
          </a:p>
          <a:p>
            <a:pPr lvl="1"/>
            <a:r>
              <a:rPr lang="en-US" dirty="0"/>
              <a:t>System solutions (this will be a bullet point here but not its own slide later)</a:t>
            </a:r>
            <a:endParaRPr lang="en-GB" dirty="0"/>
          </a:p>
          <a:p>
            <a:pPr lvl="2"/>
            <a:r>
              <a:rPr lang="en-US" dirty="0"/>
              <a:t>Our goal is to support our customers in generating their solutions – if they work with us, can get to market quickly with differentiated solutions (</a:t>
            </a:r>
            <a:r>
              <a:rPr lang="en-US" dirty="0" err="1"/>
              <a:t>IMGworks</a:t>
            </a:r>
            <a:r>
              <a:rPr lang="en-US" dirty="0"/>
              <a:t>)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переформатированный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Заметки:</a:t>
            </a:r>
          </a:p>
          <a:p>
            <a:pPr lvl="0"/>
            <a:r>
              <a:rPr lang="ru-RU" dirty="0"/>
              <a:t>ИМЖ - правильный выбор для растущих приложений</a:t>
            </a:r>
          </a:p>
          <a:p>
            <a:pPr lvl="0"/>
            <a:r>
              <a:rPr lang="ru-RU" dirty="0"/>
              <a:t>	Опишите некоторые из основных растущих приложений</a:t>
            </a:r>
          </a:p>
          <a:p>
            <a:pPr lvl="0"/>
            <a:r>
              <a:rPr lang="ru-RU" dirty="0"/>
              <a:t>	Выделите ключевые дифференциаторы</a:t>
            </a:r>
          </a:p>
          <a:p>
            <a:pPr lvl="0"/>
            <a:r>
              <a:rPr lang="ru-RU" dirty="0"/>
              <a:t>Требования таких новых приложений</a:t>
            </a:r>
          </a:p>
          <a:p>
            <a:pPr lvl="0"/>
            <a:r>
              <a:rPr lang="ru-RU" dirty="0"/>
              <a:t>	Высокая производительность</a:t>
            </a:r>
          </a:p>
          <a:p>
            <a:pPr lvl="0"/>
            <a:r>
              <a:rPr lang="ru-RU" dirty="0"/>
              <a:t>	Низкая мощность потребления</a:t>
            </a:r>
          </a:p>
          <a:p>
            <a:pPr lvl="0"/>
            <a:r>
              <a:rPr lang="ru-RU" dirty="0"/>
              <a:t>	Технологии подключения к сети и приема сигналов</a:t>
            </a:r>
          </a:p>
          <a:p>
            <a:pPr lvl="0"/>
            <a:r>
              <a:rPr lang="ru-RU" dirty="0"/>
              <a:t>	Продвинутая графика</a:t>
            </a:r>
          </a:p>
          <a:p>
            <a:pPr lvl="0"/>
            <a:r>
              <a:rPr lang="ru-RU" dirty="0"/>
              <a:t>	Системные решения (здесь это будет выделено, но не ее собственный слайд позже)</a:t>
            </a:r>
          </a:p>
          <a:p>
            <a:pPr lvl="0"/>
            <a:r>
              <a:rPr lang="ru-RU" dirty="0"/>
              <a:t>	Наша цель - поддержать наших клиентов в создании своих решений - если они будут работать с нами, вы сможете быстро выйти на рынок с помощью дифференцированных решений (</a:t>
            </a:r>
            <a:r>
              <a:rPr lang="ru-RU" dirty="0" err="1"/>
              <a:t>IMGworks</a:t>
            </a:r>
            <a:r>
              <a:rPr lang="ru-RU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1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74841" y="9457490"/>
            <a:ext cx="2951029" cy="5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7" tIns="47997" rIns="56687" bIns="47997" anchor="b"/>
          <a:lstStyle>
            <a:lvl1pPr defTabSz="927100" eaLnBrk="0" hangingPunct="0"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7100" eaLnBrk="0" hangingPunct="0"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7100" eaLnBrk="0" hangingPunct="0"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7100" eaLnBrk="0" hangingPunct="0"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7100" eaLnBrk="0" hangingPunct="0"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E0A66568-98F3-4080-82FA-45051B5B5555}" type="slidenum">
              <a:rPr lang="en-US" sz="1200">
                <a:solidFill>
                  <a:srgbClr val="000080"/>
                </a:solidFill>
              </a:rPr>
              <a:pPr algn="r">
                <a:spcBef>
                  <a:spcPct val="20000"/>
                </a:spcBef>
              </a:pPr>
              <a:t>3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8138" y="876300"/>
            <a:ext cx="6211887" cy="34940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541" y="4750344"/>
            <a:ext cx="4894860" cy="449762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54" tIns="47327" rIns="94654" bIns="47327" anchorCtr="0"/>
          <a:lstStyle/>
          <a:p>
            <a:pPr marL="0" lvl="1" defTabSz="886198">
              <a:defRPr/>
            </a:pPr>
            <a:r>
              <a:rPr lang="en-GB" dirty="0"/>
              <a:t>The leading alternative mainstream CPU IP </a:t>
            </a:r>
          </a:p>
          <a:p>
            <a:r>
              <a:rPr lang="en-GB" dirty="0"/>
              <a:t>The leading IP choice for CPU</a:t>
            </a:r>
            <a:r>
              <a:rPr lang="en-GB" baseline="0" dirty="0"/>
              <a:t> differentiation </a:t>
            </a:r>
          </a:p>
          <a:p>
            <a:r>
              <a:rPr lang="en-GB" baseline="0" dirty="0"/>
              <a:t>The leading RISC CPU processor </a:t>
            </a:r>
          </a:p>
          <a:p>
            <a:r>
              <a:rPr lang="ru-RU" dirty="0"/>
              <a:t>Ведущая альтернатива широко распространенным процессорным ядрам</a:t>
            </a:r>
          </a:p>
          <a:p>
            <a:r>
              <a:rPr lang="ru-RU" dirty="0"/>
              <a:t>Основной выбор для узнаваемости ЦП</a:t>
            </a:r>
          </a:p>
          <a:p>
            <a:r>
              <a:rPr lang="ru-RU" dirty="0"/>
              <a:t>Ведущий процессор архитектуры RISC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2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fld id="{DD05E70F-25C5-4187-A3E7-3C559534902C}" type="slidenum">
              <a:rPr lang="en-US" sz="1200" smtClean="0">
                <a:solidFill>
                  <a:srgbClr val="000080"/>
                </a:solidFill>
              </a:rPr>
              <a:pPr/>
              <a:t>4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36989" y="9391650"/>
            <a:ext cx="29225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44" tIns="46435" rIns="54844" bIns="46435" anchor="b"/>
          <a:lstStyle>
            <a:lvl1pPr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39E6E818-9116-4162-BF0B-30BDB6E12871}" type="slidenum">
              <a:rPr lang="en-US" sz="1200">
                <a:solidFill>
                  <a:srgbClr val="000080"/>
                </a:solidFill>
              </a:rPr>
              <a:pPr algn="r">
                <a:spcBef>
                  <a:spcPct val="20000"/>
                </a:spcBef>
              </a:pPr>
              <a:t>4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836989" y="9391650"/>
            <a:ext cx="29225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39" tIns="46430" rIns="54839" bIns="46430" anchor="b"/>
          <a:lstStyle>
            <a:lvl1pPr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fld id="{1781B60D-CFCF-4BFB-85FC-AECDCDC33AB4}" type="slidenum">
              <a:rPr lang="en-US" sz="1200">
                <a:solidFill>
                  <a:srgbClr val="000080"/>
                </a:solidFill>
              </a:rPr>
              <a:pPr algn="r">
                <a:spcBef>
                  <a:spcPct val="20000"/>
                </a:spcBef>
              </a:pPr>
              <a:t>4</a:t>
            </a:fld>
            <a:endParaRPr lang="en-US" sz="1200">
              <a:solidFill>
                <a:srgbClr val="000080"/>
              </a:solidFill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65175"/>
            <a:ext cx="6646862" cy="3740150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2" y="4735513"/>
            <a:ext cx="4994275" cy="44259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endParaRPr lang="en-GB" sz="1200" i="0" baseline="0" dirty="0"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7856" y="9494072"/>
            <a:ext cx="2974960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1" tIns="46080" rIns="92161" bIns="46080" anchor="b"/>
          <a:lstStyle/>
          <a:p>
            <a:pPr algn="r" defTabSz="921639"/>
            <a:fld id="{202E2F0A-DE0D-4AF1-BA42-36FEFD0B4059}" type="slidenum">
              <a:rPr lang="en-GB" sz="1200"/>
              <a:pPr algn="r" defTabSz="921639"/>
              <a:t>5</a:t>
            </a:fld>
            <a:endParaRPr lang="en-GB" sz="1200" dirty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920750"/>
            <a:ext cx="6242050" cy="35115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96" y="4764867"/>
            <a:ext cx="5035493" cy="4515227"/>
          </a:xfrm>
          <a:noFill/>
          <a:ln/>
        </p:spPr>
        <p:txBody>
          <a:bodyPr lIns="91468" tIns="45734" rIns="91468" bIns="4573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7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nd divider">
    <p:bg bwMode="ltGray">
      <p:bgPr>
        <a:gradFill>
          <a:gsLst>
            <a:gs pos="0">
              <a:schemeClr val="accent2">
                <a:lumMod val="19000"/>
              </a:schemeClr>
            </a:gs>
            <a:gs pos="77000">
              <a:schemeClr val="accent2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Line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88000" y="4716000"/>
            <a:ext cx="1629508" cy="3231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GB" sz="1500" b="0" dirty="0">
                <a:solidFill>
                  <a:srgbClr val="FFFFFF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8" y="906565"/>
            <a:ext cx="4635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88000" y="4716000"/>
            <a:ext cx="1629508" cy="3231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GB" sz="1500" b="0" dirty="0">
                <a:solidFill>
                  <a:schemeClr val="bg2"/>
                </a:solidFill>
              </a:rPr>
              <a:t>www.imgtec.com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8" y="906565"/>
            <a:ext cx="4635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774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3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3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2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3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54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41400"/>
            <a:ext cx="8470238" cy="364558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567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41400"/>
            <a:ext cx="8470238" cy="364558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567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41400"/>
            <a:ext cx="8470238" cy="364558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308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no 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726546"/>
            <a:ext cx="8470238" cy="39604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7737"/>
      </p:ext>
    </p:extLst>
  </p:cSld>
  <p:clrMapOvr>
    <a:masterClrMapping/>
  </p:clrMapOvr>
  <p:transition spd="slow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5E9C44E-DC0D-4A70-B756-CA3A1C32D6A2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4D1551-8A76-4DEB-AD7C-F1D8DA022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3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2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08000"/>
            <a:ext cx="8640000" cy="3888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63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1928" y="4936225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612188" algn="r"/>
                <a:tab pos="8789988" algn="r"/>
              </a:tabLst>
              <a:defRPr/>
            </a:pPr>
            <a:r>
              <a:rPr lang="en-GB" sz="800" b="0" dirty="0">
                <a:solidFill>
                  <a:srgbClr val="72166B"/>
                </a:solidFill>
              </a:rPr>
              <a:t>	</a:t>
            </a:r>
            <a:r>
              <a:rPr lang="en-GB" sz="800" dirty="0">
                <a:solidFill>
                  <a:srgbClr val="72166B"/>
                </a:solidFill>
              </a:rPr>
              <a:t>© Imagination Technologies	Worldwide University Programme July</a:t>
            </a:r>
            <a:r>
              <a:rPr lang="en-GB" sz="800" baseline="0" dirty="0">
                <a:solidFill>
                  <a:srgbClr val="72166B"/>
                </a:solidFill>
              </a:rPr>
              <a:t> 2</a:t>
            </a:r>
            <a:r>
              <a:rPr lang="en-GB" sz="800" dirty="0">
                <a:solidFill>
                  <a:srgbClr val="72166B"/>
                </a:solidFill>
              </a:rPr>
              <a:t>015	</a:t>
            </a:r>
            <a:fld id="{FAB5480B-93E9-413A-8BBC-71F34EA21CF0}" type="slidenum">
              <a:rPr lang="en-GB" sz="80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612188" algn="r"/>
                  <a:tab pos="8789988" algn="r"/>
                </a:tabLst>
                <a:defRPr/>
              </a:pPr>
              <a:t>‹#›</a:t>
            </a:fld>
            <a:endParaRPr lang="en-US" sz="800" dirty="0">
              <a:solidFill>
                <a:srgbClr val="72166B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1" y="1041400"/>
            <a:ext cx="8470238" cy="366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142876" y="4776995"/>
            <a:ext cx="8836028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  <p:pic>
        <p:nvPicPr>
          <p:cNvPr id="6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6" y="4849767"/>
            <a:ext cx="1250866" cy="2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07" y="195486"/>
            <a:ext cx="1536890" cy="4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93" r:id="rId15"/>
    <p:sldLayoutId id="2147484206" r:id="rId16"/>
  </p:sldLayoutIdLst>
  <p:transition spd="slow">
    <p:fade/>
  </p:transition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mgtec.com/university/resources/mobile-graphics-tutorials/" TargetMode="External"/><Relationship Id="rId2" Type="http://schemas.openxmlformats.org/officeDocument/2006/relationships/hyperlink" Target="https://community.imgtec.com/forums/cat/powervr-insider-graph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imgtec.com/developers/powervr/graphics-sd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mgtec.com/university/video-gallery/" TargetMode="External"/><Relationship Id="rId2" Type="http://schemas.openxmlformats.org/officeDocument/2006/relationships/hyperlink" Target="https://community.imgtec.com/forums/cat/mips-insid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frm=1&amp;source=images&amp;cd=&amp;cad=rja&amp;docid=uK6oqVzc7U-glM&amp;tbnid=YeEz8AmOsR_rgM:&amp;ved=0CAUQjRw&amp;url=http://www.theverge.com/2013/8/9/4604816/ikea-catalog-augmented-reality-2014&amp;ei=yRcSUrLuNsTJ0QWz14HABw&amp;bvm=bv.50768961,d.ZGU&amp;psig=AFQjCNFGsQVmAmZ-zpT0Ij8qfIPYSGEgkA&amp;ust=1377003838584872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gtec.com/news/press-release/imagination-expands-the-scope-of-its-university-program-with-groundbreaking-europractice-partnership/" TargetMode="External"/><Relationship Id="rId2" Type="http://schemas.openxmlformats.org/officeDocument/2006/relationships/hyperlink" Target="http://www.europractice.stfc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mgtec.com/university/video-gallery/" TargetMode="External"/><Relationship Id="rId2" Type="http://schemas.openxmlformats.org/officeDocument/2006/relationships/hyperlink" Target="https://community.imgtec.com/forums/cat/mips-insi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chip.com/mplab/mplab-ide-ho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community.imgtec.com/university/event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hyperlink" Target="http://www.imgtec.com/universi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Сентябрь</a:t>
            </a:r>
            <a:r>
              <a:rPr lang="en-GB" dirty="0">
                <a:solidFill>
                  <a:srgbClr val="FFFFFF"/>
                </a:solidFill>
              </a:rPr>
              <a:t> 2017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Всемирная Университетская Программа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ru-RU" sz="2000" b="0" dirty="0">
                <a:solidFill>
                  <a:srgbClr val="FFFFFF"/>
                </a:solidFill>
              </a:rPr>
              <a:t>Технологии завтрашних инноваций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092312" cy="699574"/>
          </a:xfrm>
        </p:spPr>
        <p:txBody>
          <a:bodyPr>
            <a:noAutofit/>
          </a:bodyPr>
          <a:lstStyle/>
          <a:p>
            <a:r>
              <a:rPr lang="ru-RU" dirty="0"/>
              <a:t>Составляющие хорошего </a:t>
            </a:r>
            <a:br>
              <a:rPr lang="ru-RU" dirty="0"/>
            </a:br>
            <a:r>
              <a:rPr lang="ru-RU" dirty="0"/>
              <a:t>лабораторного курса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51520" y="1059582"/>
            <a:ext cx="8694444" cy="215983"/>
          </a:xfrm>
        </p:spPr>
        <p:txBody>
          <a:bodyPr/>
          <a:lstStyle/>
          <a:p>
            <a:r>
              <a:rPr lang="ru-RU" dirty="0"/>
              <a:t>Четыре элемента учебной работы</a:t>
            </a:r>
            <a:r>
              <a:rPr lang="en-GB" dirty="0"/>
              <a:t>: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58534"/>
              </p:ext>
            </p:extLst>
          </p:nvPr>
        </p:nvGraphicFramePr>
        <p:xfrm>
          <a:off x="467544" y="3003798"/>
          <a:ext cx="8064896" cy="169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36">
                <a:tc>
                  <a:txBody>
                    <a:bodyPr/>
                    <a:lstStyle/>
                    <a:p>
                      <a:r>
                        <a:rPr lang="ru-RU" sz="1400" dirty="0"/>
                        <a:t>Поддержка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Учебные</a:t>
                      </a:r>
                      <a:r>
                        <a:rPr lang="ru-RU" sz="1400" baseline="0" dirty="0"/>
                        <a:t> материалы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0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Быстрая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активная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полезная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Форумы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Электронная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почта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marR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Общение по чату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Сообщества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Созданы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преподавателями для преподавателей!</a:t>
                      </a:r>
                      <a:b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-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 внутренние тренинги или маркетинговые материалы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!</a:t>
                      </a:r>
                    </a:p>
                    <a:p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-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рассчитаны как минимум на 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семестр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Слайды и конспекты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лекций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Материалы для студентов и упражнения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+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Тесты и решения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Обучающее онлайн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видео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47259"/>
              </p:ext>
            </p:extLst>
          </p:nvPr>
        </p:nvGraphicFramePr>
        <p:xfrm>
          <a:off x="467544" y="1347614"/>
          <a:ext cx="8064895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36">
                <a:tc>
                  <a:txBody>
                    <a:bodyPr/>
                    <a:lstStyle/>
                    <a:p>
                      <a:r>
                        <a:rPr lang="ru-RU" sz="1400" dirty="0"/>
                        <a:t>Аппаратное обеспечение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Программное обеспечение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Недорогое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: &lt;$150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Функциональное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: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интерфейсы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память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Проверенное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Надежное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Обеспечивающее возможность отладки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Эффективное</a:t>
                      </a:r>
                      <a:r>
                        <a:rPr lang="en-GB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: 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пакеты </a:t>
                      </a:r>
                      <a:r>
                        <a:rPr lang="en-GB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SDK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Бесплатное для академического применения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Нет ограничений по времени работы и размеру кода</a:t>
                      </a:r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!</a:t>
                      </a: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Полная отладка</a:t>
                      </a: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Домашняя версия для студентов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Онлайн лицензирование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 загрузка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A5D213-F430-40C6-86AB-2B4C616627F2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849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527" y="915566"/>
            <a:ext cx="2573817" cy="31683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Пакеты и</a:t>
            </a:r>
            <a:r>
              <a:rPr lang="en-GB" dirty="0"/>
              <a:t> </a:t>
            </a:r>
            <a:r>
              <a:rPr lang="ru-RU" dirty="0"/>
              <a:t>Поддержка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699542"/>
            <a:ext cx="8856984" cy="410445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Предисловие к теме Мобильная Графика</a:t>
            </a:r>
            <a:endParaRPr lang="en-GB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MIPSfpga – </a:t>
            </a:r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ru-RU" dirty="0">
                <a:solidFill>
                  <a:schemeClr val="accent1"/>
                </a:solidFill>
              </a:rPr>
              <a:t>х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секциях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0" dirty="0"/>
              <a:t>- </a:t>
            </a:r>
            <a:r>
              <a:rPr lang="ru-RU" b="0" dirty="0"/>
              <a:t>Как начать</a:t>
            </a:r>
            <a:br>
              <a:rPr lang="en-GB" b="0" dirty="0"/>
            </a:br>
            <a:r>
              <a:rPr lang="en-GB" b="0" dirty="0"/>
              <a:t>- </a:t>
            </a:r>
            <a:r>
              <a:rPr lang="ru-RU" b="0" dirty="0"/>
              <a:t>Лабы</a:t>
            </a:r>
            <a:r>
              <a:rPr lang="en-GB" b="0" dirty="0"/>
              <a:t>: </a:t>
            </a:r>
            <a:r>
              <a:rPr lang="ru-RU" b="0" dirty="0"/>
              <a:t>основы Компьютерной Архитектуры</a:t>
            </a:r>
            <a:r>
              <a:rPr lang="en-GB" b="0" dirty="0"/>
              <a:t>/</a:t>
            </a:r>
            <a:r>
              <a:rPr lang="ru-RU" b="0" dirty="0"/>
              <a:t>Организации</a:t>
            </a:r>
            <a:br>
              <a:rPr lang="en-GB" b="0" dirty="0"/>
            </a:br>
            <a:r>
              <a:rPr lang="en-GB" b="0" dirty="0"/>
              <a:t>- </a:t>
            </a:r>
            <a:r>
              <a:rPr lang="ru-RU" b="0" dirty="0"/>
              <a:t>Проектирования </a:t>
            </a:r>
            <a:r>
              <a:rPr lang="ru-RU" b="0" dirty="0" err="1"/>
              <a:t>СнК</a:t>
            </a:r>
            <a:r>
              <a:rPr lang="en-GB" b="0" dirty="0"/>
              <a:t>, </a:t>
            </a:r>
            <a:r>
              <a:rPr lang="ru-RU" b="0" dirty="0"/>
              <a:t>запуск </a:t>
            </a:r>
            <a:r>
              <a:rPr lang="en-GB" b="0" dirty="0"/>
              <a:t>Linux </a:t>
            </a:r>
            <a:br>
              <a:rPr lang="ru-RU" b="0" dirty="0"/>
            </a:br>
            <a:r>
              <a:rPr lang="ru-RU" b="0" dirty="0"/>
              <a:t>  на программном ядре </a:t>
            </a:r>
            <a:r>
              <a:rPr lang="en-GB" b="0" dirty="0"/>
              <a:t>MIPS</a:t>
            </a:r>
            <a:endParaRPr lang="en-GB" sz="1400" b="0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 </a:t>
            </a:r>
            <a:r>
              <a:rPr lang="ru-RU" dirty="0">
                <a:solidFill>
                  <a:schemeClr val="accent1"/>
                </a:solidFill>
              </a:rPr>
              <a:t>Лабораторная работа </a:t>
            </a:r>
            <a:r>
              <a:rPr lang="en-GB" dirty="0">
                <a:solidFill>
                  <a:schemeClr val="accent1"/>
                </a:solidFill>
              </a:rPr>
              <a:t>Connected Microcontroller - “CML”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sz="1400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+ </a:t>
            </a:r>
            <a:r>
              <a:rPr lang="ru-RU" dirty="0">
                <a:solidFill>
                  <a:schemeClr val="accent1"/>
                </a:solidFill>
              </a:rPr>
              <a:t>Поддержка проектов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br>
              <a:rPr lang="en-GB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- 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Книги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: </a:t>
            </a:r>
            <a:r>
              <a:rPr lang="en-GB" sz="14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“Digital Design &amp; Computer Architecture” by Harris &amp; Harris </a:t>
            </a:r>
            <a:br>
              <a:rPr lang="en-GB" sz="140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   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Перевод на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:,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  <a:sym typeface="Wingdings"/>
              </a:rPr>
              <a:t>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Chinese, 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  <a:sym typeface="Wingdings"/>
              </a:rPr>
              <a:t>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Korean, Japanese Q2’17</a:t>
            </a:r>
            <a:b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    e-book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бесплатно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: </a:t>
            </a:r>
            <a:r>
              <a:rPr lang="en-GB" sz="1400" b="0" dirty="0">
                <a:sym typeface="Wingdings"/>
              </a:rPr>
              <a:t>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Russian, </a:t>
            </a:r>
            <a:r>
              <a:rPr lang="en-GB" sz="1400" b="0" dirty="0">
                <a:sym typeface="Wingdings"/>
              </a:rPr>
              <a:t>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Portuguese. Spanish end’17</a:t>
            </a:r>
            <a:b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- 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Платы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: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  <a:sym typeface="Wingdings"/>
              </a:rPr>
              <a:t> Bus Blaster JTAG probe, </a:t>
            </a:r>
            <a:r>
              <a:rPr lang="en-GB" sz="1400" b="0" dirty="0">
                <a:sym typeface="Wingdings"/>
              </a:rPr>
              <a:t>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Ci20 Creator, Ci40 Creator</a:t>
            </a:r>
            <a:b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	</a:t>
            </a:r>
            <a:r>
              <a:rPr lang="en-GB" sz="1400" b="0" dirty="0">
                <a:sym typeface="Wingdings"/>
              </a:rPr>
              <a:t>  </a:t>
            </a:r>
            <a:r>
              <a:rPr lang="en-GB" sz="1400" b="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Digilent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</a:t>
            </a:r>
            <a:r>
              <a:rPr lang="en-GB" sz="1400" b="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WiFire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, Nexys4DDR, Basys3</a:t>
            </a:r>
            <a:b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	-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Изготовление чипа на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MPW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через </a:t>
            </a:r>
            <a:r>
              <a:rPr lang="en-GB" sz="1400" b="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Europractice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</a:t>
            </a:r>
            <a:r>
              <a:rPr lang="ru-RU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и </a:t>
            </a:r>
            <a: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MOSIS</a:t>
            </a:r>
            <a:br>
              <a:rPr lang="en-GB" sz="1400" b="0" dirty="0">
                <a:solidFill>
                  <a:srgbClr val="262626">
                    <a:lumMod val="90000"/>
                    <a:lumOff val="10000"/>
                  </a:srgbClr>
                </a:solidFill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32C5E-E325-419F-B896-561DC0374A09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42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Веб-сайт: наш портал поддержки</a:t>
            </a:r>
            <a:endParaRPr lang="en-GB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5382090" y="873484"/>
            <a:ext cx="36004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kern="0" dirty="0"/>
              <a:t>Регистрация</a:t>
            </a:r>
            <a:br>
              <a:rPr lang="en-GB" kern="0" dirty="0"/>
            </a:br>
            <a:r>
              <a:rPr lang="ru-RU" sz="1200" b="0" kern="0" dirty="0"/>
              <a:t>Контактная информация преподавателей и исследователей со всего мира </a:t>
            </a:r>
            <a:r>
              <a:rPr lang="en-US" sz="1200" b="0" kern="0" dirty="0"/>
              <a:t>~9000</a:t>
            </a:r>
            <a:r>
              <a:rPr lang="ru-RU" sz="1200" b="0" kern="0" dirty="0"/>
              <a:t> членов</a:t>
            </a:r>
            <a:endParaRPr lang="en-GB" sz="1200" b="0" kern="0" dirty="0"/>
          </a:p>
          <a:p>
            <a:r>
              <a:rPr lang="ru-RU" sz="1400" kern="0" dirty="0"/>
              <a:t>Загрузки</a:t>
            </a:r>
            <a:br>
              <a:rPr lang="en-GB" sz="1400" b="0" kern="0" dirty="0"/>
            </a:br>
            <a:r>
              <a:rPr lang="ru-RU" sz="1200" b="0" kern="0" dirty="0"/>
              <a:t>Через Веб-сайт распространяются</a:t>
            </a:r>
            <a:r>
              <a:rPr lang="en-GB" sz="1200" b="0" kern="0" dirty="0"/>
              <a:t> </a:t>
            </a:r>
            <a:r>
              <a:rPr lang="ru-RU" sz="1200" b="0" kern="0" dirty="0"/>
              <a:t>книги, </a:t>
            </a:r>
            <a:br>
              <a:rPr lang="en-GB" sz="1200" b="0" kern="0" dirty="0"/>
            </a:br>
            <a:r>
              <a:rPr lang="ru-RU" sz="1200" b="0" kern="0" dirty="0"/>
              <a:t>учебные материалы и</a:t>
            </a:r>
            <a:r>
              <a:rPr lang="en-GB" sz="1200" b="0" kern="0" dirty="0"/>
              <a:t> </a:t>
            </a:r>
            <a:r>
              <a:rPr lang="ru-RU" sz="1200" b="0" kern="0" dirty="0"/>
              <a:t>лицензии на ПО</a:t>
            </a:r>
            <a:endParaRPr lang="en-GB" sz="1200" b="0" kern="0" dirty="0"/>
          </a:p>
          <a:p>
            <a:r>
              <a:rPr lang="ru-RU" sz="1400" kern="0" dirty="0"/>
              <a:t>Поддержка</a:t>
            </a:r>
            <a:r>
              <a:rPr lang="en-US" sz="1400" kern="0" dirty="0"/>
              <a:t> </a:t>
            </a:r>
            <a:r>
              <a:rPr lang="ru-RU" sz="1400" kern="0" dirty="0"/>
              <a:t>на Форумах</a:t>
            </a:r>
          </a:p>
          <a:p>
            <a:pPr marL="176173" lvl="1" indent="0">
              <a:buNone/>
            </a:pPr>
            <a:r>
              <a:rPr lang="en-GB" sz="1000" b="0" kern="0" dirty="0"/>
              <a:t>- </a:t>
            </a:r>
            <a:r>
              <a:rPr lang="en-GB" sz="1000" b="0" kern="0" dirty="0" err="1"/>
              <a:t>PowerVR</a:t>
            </a:r>
            <a:r>
              <a:rPr lang="en-GB" sz="1000" b="0" kern="0" dirty="0"/>
              <a:t>, </a:t>
            </a:r>
            <a:r>
              <a:rPr lang="en-GB" sz="1000" b="0" kern="0" dirty="0" err="1"/>
              <a:t>MIPSfpga</a:t>
            </a:r>
            <a:r>
              <a:rPr lang="en-GB" sz="1000" b="0" kern="0" dirty="0"/>
              <a:t>, Connected MCU Lab,</a:t>
            </a:r>
            <a:r>
              <a:rPr lang="ru-RU" sz="1000" b="0" kern="0" dirty="0"/>
              <a:t> </a:t>
            </a:r>
            <a:r>
              <a:rPr lang="en-GB" sz="1000" b="0" kern="0" dirty="0"/>
              <a:t>MIPS &amp; Creator </a:t>
            </a:r>
            <a:r>
              <a:rPr lang="ru-RU" sz="1000" b="0" kern="0" dirty="0"/>
              <a:t>платы</a:t>
            </a:r>
            <a:br>
              <a:rPr lang="en-GB" sz="1000" b="0" kern="0" dirty="0"/>
            </a:br>
            <a:r>
              <a:rPr lang="en-GB" sz="1000" b="0" kern="0" dirty="0"/>
              <a:t>- IUP Forum </a:t>
            </a:r>
            <a:r>
              <a:rPr lang="ru-RU" sz="1000" b="0" kern="0" dirty="0"/>
              <a:t>для дискуссий и программ преподавания</a:t>
            </a:r>
          </a:p>
          <a:p>
            <a:pPr>
              <a:spcAft>
                <a:spcPts val="0"/>
              </a:spcAft>
            </a:pPr>
            <a:r>
              <a:rPr lang="ru-RU" sz="1400" kern="0" dirty="0"/>
              <a:t>Есть в </a:t>
            </a:r>
            <a:r>
              <a:rPr lang="ru-RU" sz="1400" kern="0" dirty="0" err="1"/>
              <a:t>онлайне</a:t>
            </a:r>
            <a:r>
              <a:rPr lang="ru-RU" sz="1400" kern="0" dirty="0"/>
              <a:t>:</a:t>
            </a:r>
          </a:p>
          <a:p>
            <a:pPr lvl="1">
              <a:spcAft>
                <a:spcPts val="0"/>
              </a:spcAft>
            </a:pPr>
            <a:r>
              <a:rPr lang="ru-RU" sz="1200" b="0" kern="0" dirty="0">
                <a:cs typeface="+mn-cs"/>
              </a:rPr>
              <a:t>Брошюры</a:t>
            </a:r>
          </a:p>
          <a:p>
            <a:pPr lvl="1">
              <a:spcAft>
                <a:spcPts val="0"/>
              </a:spcAft>
            </a:pPr>
            <a:r>
              <a:rPr lang="ru-RU" sz="1200" b="0" kern="0" dirty="0">
                <a:cs typeface="+mn-cs"/>
              </a:rPr>
              <a:t>Расписание событий</a:t>
            </a:r>
          </a:p>
          <a:p>
            <a:pPr lvl="1">
              <a:spcAft>
                <a:spcPts val="0"/>
              </a:spcAft>
            </a:pPr>
            <a:r>
              <a:rPr lang="ru-RU" sz="1200" b="0" kern="0" dirty="0">
                <a:cs typeface="+mn-cs"/>
              </a:rPr>
              <a:t>Материалы для преподавателей</a:t>
            </a:r>
          </a:p>
          <a:p>
            <a:pPr lvl="1">
              <a:spcAft>
                <a:spcPts val="0"/>
              </a:spcAft>
            </a:pPr>
            <a:r>
              <a:rPr lang="ru-RU" sz="1200" b="0" kern="0" dirty="0">
                <a:cs typeface="+mn-cs"/>
              </a:rPr>
              <a:t>Видео по </a:t>
            </a:r>
            <a:r>
              <a:rPr lang="en-US" sz="1200" b="0" kern="0" dirty="0">
                <a:cs typeface="+mn-cs"/>
              </a:rPr>
              <a:t>IUP, </a:t>
            </a:r>
            <a:r>
              <a:rPr lang="en-US" sz="1200" b="0" kern="0" dirty="0" err="1">
                <a:cs typeface="+mn-cs"/>
              </a:rPr>
              <a:t>MIPSfpga</a:t>
            </a:r>
            <a:r>
              <a:rPr lang="en-US" sz="1200" b="0" kern="0" dirty="0">
                <a:cs typeface="+mn-cs"/>
              </a:rPr>
              <a:t>, Graphics, CML</a:t>
            </a:r>
          </a:p>
          <a:p>
            <a:pPr lvl="1">
              <a:spcAft>
                <a:spcPts val="0"/>
              </a:spcAft>
            </a:pPr>
            <a:r>
              <a:rPr lang="ru-RU" sz="1200" b="0" kern="0" dirty="0">
                <a:cs typeface="+mn-cs"/>
              </a:rPr>
              <a:t>Языки: </a:t>
            </a:r>
            <a:r>
              <a:rPr lang="en-US" sz="1200" b="0" kern="0" dirty="0">
                <a:cs typeface="+mn-cs"/>
              </a:rPr>
              <a:t>Cn, Ru, </a:t>
            </a:r>
            <a:r>
              <a:rPr lang="en-US" sz="1200" b="0" kern="0" dirty="0" err="1">
                <a:cs typeface="+mn-cs"/>
              </a:rPr>
              <a:t>Jp</a:t>
            </a:r>
            <a:r>
              <a:rPr lang="en-US" sz="1200" b="0" kern="0" dirty="0">
                <a:cs typeface="+mn-cs"/>
              </a:rPr>
              <a:t>, </a:t>
            </a:r>
            <a:r>
              <a:rPr lang="en-US" sz="1200" b="0" kern="0" dirty="0" err="1">
                <a:cs typeface="+mn-cs"/>
              </a:rPr>
              <a:t>Es</a:t>
            </a:r>
            <a:r>
              <a:rPr lang="en-US" sz="1200" b="0" kern="0" dirty="0">
                <a:cs typeface="+mn-cs"/>
              </a:rPr>
              <a:t>, </a:t>
            </a:r>
            <a:r>
              <a:rPr lang="en-US" sz="1200" b="0" kern="0" dirty="0" err="1">
                <a:cs typeface="+mn-cs"/>
              </a:rPr>
              <a:t>En</a:t>
            </a:r>
            <a:endParaRPr lang="en-US" sz="1200" b="0" kern="0" dirty="0">
              <a:cs typeface="+mn-cs"/>
            </a:endParaRPr>
          </a:p>
          <a:p>
            <a:pPr>
              <a:spcAft>
                <a:spcPts val="0"/>
              </a:spcAft>
            </a:pPr>
            <a:r>
              <a:rPr lang="ru-RU" sz="1200" kern="0" dirty="0"/>
              <a:t>Твиттер: </a:t>
            </a:r>
          </a:p>
          <a:p>
            <a:pPr lvl="1">
              <a:spcAft>
                <a:spcPts val="0"/>
              </a:spcAft>
            </a:pPr>
            <a:r>
              <a:rPr lang="en-GB" sz="1200" b="0" dirty="0">
                <a:cs typeface="+mn-cs"/>
                <a:sym typeface="Wingdings"/>
              </a:rPr>
              <a:t>Robert Owen @</a:t>
            </a:r>
            <a:r>
              <a:rPr lang="en-GB" sz="1200" b="0" dirty="0" err="1">
                <a:cs typeface="+mn-cs"/>
                <a:sym typeface="Wingdings"/>
              </a:rPr>
              <a:t>UniPgm</a:t>
            </a:r>
            <a:endParaRPr lang="ru-RU" sz="1200" b="0" dirty="0">
              <a:cs typeface="+mn-cs"/>
              <a:sym typeface="Wingdings"/>
            </a:endParaRPr>
          </a:p>
          <a:p>
            <a:pPr lvl="1">
              <a:spcAft>
                <a:spcPts val="0"/>
              </a:spcAft>
            </a:pPr>
            <a:r>
              <a:rPr lang="en-GB" sz="1200" b="0" dirty="0">
                <a:cs typeface="+mn-cs"/>
                <a:sym typeface="Wingdings"/>
              </a:rPr>
              <a:t> Imagination @</a:t>
            </a:r>
            <a:r>
              <a:rPr lang="en-GB" sz="1200" b="0" dirty="0" err="1">
                <a:cs typeface="+mn-cs"/>
                <a:sym typeface="Wingdings"/>
              </a:rPr>
              <a:t>ImaginationTech</a:t>
            </a:r>
            <a:br>
              <a:rPr lang="en-GB" sz="1200" b="0" dirty="0">
                <a:cs typeface="+mn-cs"/>
              </a:rPr>
            </a:br>
            <a:endParaRPr lang="en-GB" sz="1200" b="0" dirty="0">
              <a:cs typeface="+mn-cs"/>
            </a:endParaRPr>
          </a:p>
          <a:p>
            <a:pPr marL="0" indent="0">
              <a:buNone/>
            </a:pPr>
            <a:endParaRPr lang="en-GB" b="0" kern="0" dirty="0"/>
          </a:p>
          <a:p>
            <a:endParaRPr lang="en-GB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902244" y="4424674"/>
            <a:ext cx="4086044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www.imgtec.com/university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3445A18-DBC3-4D4E-80C4-87CA3F45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644655"/>
            <a:ext cx="4748763" cy="191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EEE673E-BF6C-4DBD-8AAA-4611F8C8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0" y="2527663"/>
            <a:ext cx="4711218" cy="185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2112A-7C3E-4CD5-AA5B-1AE42AE0FCA2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52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90" y="288000"/>
            <a:ext cx="8694490" cy="324000"/>
          </a:xfrm>
        </p:spPr>
        <p:txBody>
          <a:bodyPr>
            <a:noAutofit/>
          </a:bodyPr>
          <a:lstStyle/>
          <a:p>
            <a:r>
              <a:rPr lang="ru-RU" dirty="0"/>
              <a:t>Введение в мобильную графику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15566"/>
            <a:ext cx="2664296" cy="316835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/>
              <a:t>Описание</a:t>
            </a:r>
            <a:r>
              <a:rPr lang="en-GB" sz="1200" dirty="0"/>
              <a:t>: </a:t>
            </a:r>
            <a:r>
              <a:rPr lang="ru-RU" sz="1200" b="0" dirty="0"/>
              <a:t>Первый семестровый курс по мобильной графике</a:t>
            </a:r>
            <a:r>
              <a:rPr lang="en-GB" sz="1200" b="0" dirty="0"/>
              <a:t>, </a:t>
            </a:r>
            <a:r>
              <a:rPr lang="ru-RU" sz="1200" b="0" dirty="0"/>
              <a:t>состоящий из лекций и лабораторных работ</a:t>
            </a:r>
            <a:endParaRPr lang="en-GB" sz="1200" b="0" dirty="0"/>
          </a:p>
          <a:p>
            <a:pPr marL="0" indent="0">
              <a:buNone/>
            </a:pPr>
            <a:r>
              <a:rPr lang="ru-RU" sz="1200" dirty="0"/>
              <a:t>Аудитория</a:t>
            </a:r>
            <a:r>
              <a:rPr lang="en-GB" sz="1200" dirty="0"/>
              <a:t>: </a:t>
            </a:r>
            <a:r>
              <a:rPr lang="ru-RU" sz="1200" b="0" dirty="0"/>
              <a:t>студенты 3-го курса</a:t>
            </a:r>
            <a:r>
              <a:rPr lang="en-GB" sz="1200" b="0" dirty="0"/>
              <a:t> BS </a:t>
            </a:r>
            <a:r>
              <a:rPr lang="ru-RU" sz="1200" b="0" dirty="0"/>
              <a:t>и </a:t>
            </a:r>
            <a:r>
              <a:rPr lang="en-GB" sz="1200" b="0" dirty="0"/>
              <a:t>MS </a:t>
            </a:r>
            <a:r>
              <a:rPr lang="ru-RU" sz="1200" b="0" dirty="0"/>
              <a:t>в области компьютерных наук</a:t>
            </a:r>
            <a:endParaRPr lang="en-GB" sz="1200" b="0" dirty="0"/>
          </a:p>
          <a:p>
            <a:pPr marL="0" indent="0">
              <a:buNone/>
            </a:pPr>
            <a:r>
              <a:rPr lang="ru-RU" sz="1200" dirty="0"/>
              <a:t>Автор</a:t>
            </a:r>
            <a:r>
              <a:rPr lang="en-GB" sz="1200" dirty="0"/>
              <a:t>: </a:t>
            </a:r>
            <a:r>
              <a:rPr lang="en-GB" sz="1200" b="0" dirty="0"/>
              <a:t>Darren </a:t>
            </a:r>
            <a:r>
              <a:rPr lang="en-GB" sz="1200" b="0" dirty="0" err="1"/>
              <a:t>McKie</a:t>
            </a:r>
            <a:r>
              <a:rPr lang="en-GB" sz="1200" b="0" dirty="0"/>
              <a:t>, Univ. of Hull, UK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Развитие</a:t>
            </a:r>
            <a:r>
              <a:rPr lang="en-GB" sz="1200" dirty="0"/>
              <a:t>: </a:t>
            </a:r>
            <a:r>
              <a:rPr lang="ru-RU" sz="1200" dirty="0"/>
              <a:t>апдейты, добавление </a:t>
            </a:r>
            <a:r>
              <a:rPr lang="ru-RU" sz="1200" b="0" dirty="0"/>
              <a:t>вычислений на </a:t>
            </a:r>
            <a:r>
              <a:rPr lang="en-GB" sz="1200" b="0" dirty="0"/>
              <a:t>GPU</a:t>
            </a:r>
            <a:r>
              <a:rPr lang="ru-RU" sz="1200" b="0" dirty="0"/>
              <a:t>, китайская версия</a:t>
            </a:r>
            <a:endParaRPr lang="en-GB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60557"/>
              </p:ext>
            </p:extLst>
          </p:nvPr>
        </p:nvGraphicFramePr>
        <p:xfrm>
          <a:off x="3059832" y="915566"/>
          <a:ext cx="5904656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00">
                <a:tc>
                  <a:txBody>
                    <a:bodyPr/>
                    <a:lstStyle/>
                    <a:p>
                      <a:pPr marR="4572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Тема лекции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rgbClr val="882C94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Неделя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rgbClr val="882C94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rgbClr val="882C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Введение в технологию мобильной графики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Обзор различных графических технологий и сравнение их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Введение в мобильные графические архитектуры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1-2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Сравнение основных</a:t>
                      </a:r>
                      <a:r>
                        <a:rPr lang="ru-RU" sz="8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аппаратных средств мобильной графики и знакомство с концепциями, которые  связаны с энергопотреблением и производительностью.  Рассмотрение графической архитектуры </a:t>
                      </a:r>
                      <a:r>
                        <a:rPr lang="en-GB" sz="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PowerVR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Знакомство с простой программой вывода треугольника и объектно-ориентированным проектированием 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2-3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Использование каркаса </a:t>
                      </a:r>
                      <a:r>
                        <a:rPr lang="en-GB" sz="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PVRShell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для создание простой графической программы, которая выводит треугольники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Разделение кода вывода треугольника и основной функции рисования, создание отдельного класса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65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Введение в графические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SDK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и форумы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Использование каркаса 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PVRTools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в частности,  вывод текста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Преимущества</a:t>
                      </a:r>
                      <a:r>
                        <a:rPr lang="ru-RU" sz="8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и необходимость использования  форумов по 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IP 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для получения поддержки и помощи.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99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Текстуры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n-GB" sz="8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Принципы </a:t>
                      </a:r>
                      <a:r>
                        <a:rPr lang="ru-RU" sz="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текстурирования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, системы координат и вопросы производительности.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Простые преобразования и освещение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GB" sz="8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Применение преобразований (трансляции, вращения ) и освещения к вершинам.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3D 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графические утилиты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n-GB" sz="8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Использование утилит </a:t>
                      </a:r>
                      <a:r>
                        <a:rPr lang="en-GB" sz="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PowerVR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ru-RU" sz="8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в том числе компрессора текстур и профайлера шейдеров. 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Программирование шейдеров 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OpenGL ES 2.0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8, 9, 10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tc>
                  <a:txBody>
                    <a:bodyPr/>
                    <a:lstStyle/>
                    <a:p>
                      <a:pPr marL="45720" marR="4572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Программирование шейдеров </a:t>
                      </a:r>
                      <a:r>
                        <a:rPr lang="en-GB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OpenGL ES 2.0</a:t>
                      </a:r>
                      <a:r>
                        <a:rPr lang="ru-RU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(сложное освещение, отражение и преломление).</a:t>
                      </a:r>
                      <a:endParaRPr lang="en-GB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049" marR="57049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6300" y="85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58E3A-63E7-4C9C-B14A-49ED9354EBFE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863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BE16F7-A98B-46B0-8CBC-85206B81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мобильную графику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sz="2800" i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288046" y="648000"/>
            <a:ext cx="3779898" cy="267566"/>
          </a:xfrm>
        </p:spPr>
        <p:txBody>
          <a:bodyPr/>
          <a:lstStyle/>
          <a:p>
            <a:r>
              <a:rPr lang="ru-RU" dirty="0"/>
              <a:t>Четыре ключевых элемента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62433"/>
              </p:ext>
            </p:extLst>
          </p:nvPr>
        </p:nvGraphicFramePr>
        <p:xfrm>
          <a:off x="683568" y="2715766"/>
          <a:ext cx="7632848" cy="186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17">
                <a:tc>
                  <a:txBody>
                    <a:bodyPr/>
                    <a:lstStyle/>
                    <a:p>
                      <a:r>
                        <a:rPr lang="ru-RU" sz="1400" dirty="0"/>
                        <a:t>Поддержка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Учебные материалы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975"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пользователей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форум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PowerVR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insider forum </a:t>
                      </a:r>
                      <a:r>
                        <a:rPr lang="en-GB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here</a:t>
                      </a:r>
                      <a:endParaRPr lang="en-GB" sz="12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dirty="0"/>
                    </a:p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Партнеры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TI,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AllWinner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GB" sz="120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CubieTech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Первый семестровый курс по мобильной графике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состоящий из лекций и лабораторных работ</a:t>
                      </a:r>
                      <a:endParaRPr lang="en-GB" sz="1200" b="0" kern="120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студенты 3-го курса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BS 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 </a:t>
                      </a:r>
                      <a:r>
                        <a:rPr lang="ru-RU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области компьютерных наук</a:t>
                      </a:r>
                      <a:endParaRPr lang="en-GB" sz="1200" b="0" kern="120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Автор</a:t>
                      </a:r>
                      <a:r>
                        <a:rPr lang="en-GB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Darren McKie, Univ. of Hull, UK</a:t>
                      </a:r>
                    </a:p>
                    <a:p>
                      <a:pPr marL="0" indent="0" algn="l" defTabSz="914192" rtl="0" eaLnBrk="1" latinLnBrk="0" hangingPunct="1"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  <a:r>
                        <a:rPr lang="en-US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English                    </a:t>
                      </a:r>
                    </a:p>
                    <a:p>
                      <a:pPr marL="0" indent="0" algn="l" defTabSz="914192" rtl="0" eaLnBrk="1" latinLnBrk="0" hangingPunct="1"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видео</a:t>
                      </a:r>
                      <a:r>
                        <a:rPr lang="en-US" sz="1200" b="1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endParaRPr lang="en-US" sz="1200" b="0" kern="120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625403"/>
              </p:ext>
            </p:extLst>
          </p:nvPr>
        </p:nvGraphicFramePr>
        <p:xfrm>
          <a:off x="683568" y="1059582"/>
          <a:ext cx="7632848" cy="172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88">
                <a:tc>
                  <a:txBody>
                    <a:bodyPr/>
                    <a:lstStyle/>
                    <a:p>
                      <a:r>
                        <a:rPr lang="ru-RU" sz="1400" dirty="0"/>
                        <a:t>Аппаратура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Программное обеспечение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zh-CN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Плата </a:t>
                      </a:r>
                      <a:r>
                        <a:rPr lang="en-US" altLang="zh-CN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Creator Ci20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Высокопроизводительные телефоны и планшеты на 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Android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Платы 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TI’s </a:t>
                      </a:r>
                      <a:r>
                        <a:rPr lang="en-US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Beagleboard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Beaglebone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Платы </a:t>
                      </a:r>
                      <a:r>
                        <a:rPr lang="en-US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CubieTech’s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Cubie</a:t>
                      </a:r>
                      <a:r>
                        <a:rPr lang="en-US" altLang="zh-CN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Boards</a:t>
                      </a:r>
                      <a:r>
                        <a:rPr lang="en-US" altLang="zh-CN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4 &amp; 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Телефоны и планшеты 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Apple iPhone/iPad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ИЛИ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:</a:t>
                      </a:r>
                      <a:r>
                        <a:rPr lang="en-US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Программная Эмуляция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Набор </a:t>
                      </a:r>
                      <a:r>
                        <a:rPr lang="ru-RU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разрабтчика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PowerVR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Software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Development Kit “SDK”):</a:t>
                      </a:r>
                      <a:b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- </a:t>
                      </a:r>
                      <a:r>
                        <a:rPr lang="ru-RU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Бесплатная загрузка с сайта ИМЖ 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4"/>
                        </a:rPr>
                        <a:t>з</a:t>
                      </a:r>
                      <a:r>
                        <a:rPr lang="ru-RU" sz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4"/>
                        </a:rPr>
                        <a:t>десь</a:t>
                      </a:r>
                      <a:endParaRPr lang="en-US" sz="120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20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/>
                    </a:p>
                    <a:p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3748E4-2B02-49AE-8AC9-63E1F8E5396E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5273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132" y="667128"/>
            <a:ext cx="3280196" cy="246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90" y="288000"/>
            <a:ext cx="8694490" cy="324000"/>
          </a:xfrm>
        </p:spPr>
        <p:txBody>
          <a:bodyPr>
            <a:noAutofit/>
          </a:bodyPr>
          <a:lstStyle/>
          <a:p>
            <a:r>
              <a:rPr lang="ru-RU" dirty="0"/>
              <a:t>Введение в мобильную графику</a:t>
            </a:r>
            <a:endParaRPr lang="en-GB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6300" y="85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771306" y="4351361"/>
            <a:ext cx="2128068" cy="2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5pPr>
            <a:lvl6pPr marL="457096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6pPr>
            <a:lvl7pPr marL="914192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7pPr>
            <a:lvl8pPr marL="1371288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8pPr>
            <a:lvl9pPr marL="1828384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en-US" sz="1200" kern="0" dirty="0">
                <a:latin typeface="Georgia" pitchFamily="18" charset="0"/>
                <a:cs typeface="Georgia" pitchFamily="18" charset="0"/>
              </a:rPr>
              <a:t>OpenGL ES </a:t>
            </a:r>
            <a:endParaRPr lang="ru-RU" altLang="en-US" sz="1200" kern="0" dirty="0">
              <a:latin typeface="Georgia" pitchFamily="18" charset="0"/>
              <a:cs typeface="Georgia" pitchFamily="18" charset="0"/>
            </a:endParaRPr>
          </a:p>
          <a:p>
            <a:r>
              <a:rPr lang="en-GB" altLang="en-US" sz="1200" kern="0" dirty="0">
                <a:latin typeface="Georgia" pitchFamily="18" charset="0"/>
                <a:cs typeface="Georgia" pitchFamily="18" charset="0"/>
              </a:rPr>
              <a:t>2.0 Pipeline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311047"/>
            <a:ext cx="4032448" cy="13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093972"/>
            <a:ext cx="2997840" cy="14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0" y="4351361"/>
            <a:ext cx="3879401" cy="34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ECA00-F4F5-474C-8A9B-BCA0E8F027F7}"/>
              </a:ext>
            </a:extLst>
          </p:cNvPr>
          <p:cNvSpPr txBox="1"/>
          <p:nvPr/>
        </p:nvSpPr>
        <p:spPr>
          <a:xfrm flipH="1">
            <a:off x="251520" y="830755"/>
            <a:ext cx="3888432" cy="234083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1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  <a:endParaRPr lang="en-US" sz="10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фреймворка </a:t>
            </a:r>
            <a:r>
              <a:rPr lang="en-US" sz="9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PowerVR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дано в этом модуле для демонстрации разработки кода 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OpenGL ES 2.0 </a:t>
            </a:r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ПК без требования наличия аппаратных ускорителей</a:t>
            </a:r>
          </a:p>
          <a:p>
            <a:endParaRPr lang="ru-RU" sz="9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результатов обучения после данной лекции является изучение основ фреймворка </a:t>
            </a:r>
            <a:r>
              <a:rPr lang="en-US" sz="9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PowerVR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результатом обучения являются навыки создания множественных реализаций треугольников и их рендеринг в различных местах расположения с использованием одного и того же кода</a:t>
            </a:r>
          </a:p>
          <a:p>
            <a:endParaRPr lang="ru-RU" sz="9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Финальным результатом обучения является</a:t>
            </a:r>
          </a:p>
          <a:p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OpenGL ES 2.0</a:t>
            </a:r>
            <a:endParaRPr lang="ru-RU" sz="9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A14A1-0FFE-47A8-A297-777B4D832401}"/>
              </a:ext>
            </a:extLst>
          </p:cNvPr>
          <p:cNvSpPr txBox="1"/>
          <p:nvPr/>
        </p:nvSpPr>
        <p:spPr>
          <a:xfrm flipH="1">
            <a:off x="4255924" y="901092"/>
            <a:ext cx="3615104" cy="6634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1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построения треугольника – метод </a:t>
            </a:r>
            <a:r>
              <a:rPr lang="en-US" sz="10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1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(</a:t>
            </a:r>
            <a:r>
              <a:rPr lang="ru-RU" sz="10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</a:t>
            </a:r>
            <a:r>
              <a:rPr lang="ru-RU" sz="1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10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не меняем позицию треугольника, то есть </a:t>
            </a:r>
            <a:r>
              <a:rPr lang="en-US" sz="9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m_x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9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m_y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9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m_z</a:t>
            </a:r>
            <a:r>
              <a:rPr lang="en-US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9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треугольник определяется как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F7AAA-594B-4717-B0D6-035DE7EC9853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7052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 err="1"/>
              <a:t>MIPSfpga</a:t>
            </a:r>
            <a:endParaRPr lang="en-GB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804" y="1245362"/>
            <a:ext cx="4315968" cy="323697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8046" y="699583"/>
            <a:ext cx="8694444" cy="21598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ELEKTRA AWARDS 2015: </a:t>
            </a:r>
            <a:r>
              <a:rPr lang="ru-RU" dirty="0"/>
              <a:t>Лауреат Премии Поддержки Образования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63650"/>
            <a:ext cx="4680520" cy="312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9B069-8F6C-4853-8A68-0F6D778806F1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8530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MIPSfpga</a:t>
            </a: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88000" y="1041400"/>
            <a:ext cx="8604480" cy="3645585"/>
          </a:xfrm>
        </p:spPr>
        <p:txBody>
          <a:bodyPr>
            <a:noAutofit/>
          </a:bodyPr>
          <a:lstStyle/>
          <a:p>
            <a:r>
              <a:rPr lang="ru-RU" altLang="en-US" sz="1400" b="0" dirty="0"/>
              <a:t>До сих пор ни одна из трех ведущих</a:t>
            </a:r>
            <a:r>
              <a:rPr lang="en-GB" altLang="en-US" sz="1400" b="0" dirty="0"/>
              <a:t> </a:t>
            </a:r>
            <a:r>
              <a:rPr lang="ru-RU" altLang="en-US" sz="1400" b="0" dirty="0"/>
              <a:t>архитектур</a:t>
            </a:r>
            <a:r>
              <a:rPr lang="en-GB" altLang="en-US" sz="1400" b="0" dirty="0"/>
              <a:t> (x86, ARM, MIPS) </a:t>
            </a:r>
            <a:r>
              <a:rPr lang="ru-RU" altLang="en-US" sz="1400" b="0" dirty="0"/>
              <a:t>не была доступна для ВУЗов</a:t>
            </a:r>
            <a:endParaRPr lang="en-GB" altLang="en-US" sz="1400" b="0" dirty="0"/>
          </a:p>
          <a:p>
            <a:r>
              <a:rPr lang="en-US" altLang="en-US" sz="1400" b="0" dirty="0" err="1"/>
              <a:t>MIPSfpga</a:t>
            </a:r>
            <a:r>
              <a:rPr lang="en-US" altLang="en-US" sz="1400" b="0" dirty="0"/>
              <a:t> </a:t>
            </a:r>
            <a:r>
              <a:rPr lang="ru-RU" altLang="en-US" sz="1400" b="0" dirty="0"/>
              <a:t>является стандартной конфигурацией</a:t>
            </a:r>
            <a:r>
              <a:rPr lang="en-GB" altLang="en-US" sz="1400" b="0" dirty="0"/>
              <a:t> </a:t>
            </a:r>
            <a:r>
              <a:rPr lang="en-GB" altLang="en-US" sz="1400" b="0" dirty="0" err="1"/>
              <a:t>microAptiv</a:t>
            </a:r>
            <a:r>
              <a:rPr lang="en-GB" altLang="en-US" sz="1400" b="0" dirty="0"/>
              <a:t>: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Доступно для ВУЗов и в кремнии</a:t>
            </a:r>
            <a:r>
              <a:rPr lang="en-GB" altLang="en-US" sz="1400" b="0" dirty="0"/>
              <a:t>: </a:t>
            </a:r>
            <a:r>
              <a:rPr lang="ru-RU" altLang="en-US" sz="1400" b="0" dirty="0"/>
              <a:t>решения </a:t>
            </a:r>
            <a:r>
              <a:rPr lang="en-GB" altLang="en-US" sz="1400" b="0" dirty="0"/>
              <a:t>Microchip’s PIC32MZ </a:t>
            </a:r>
            <a:r>
              <a:rPr lang="ru-RU" altLang="en-US" sz="1400" b="0" dirty="0"/>
              <a:t>и</a:t>
            </a:r>
            <a:r>
              <a:rPr lang="en-GB" altLang="en-US" sz="1400" b="0" dirty="0"/>
              <a:t> Samsung’s Artik1 </a:t>
            </a:r>
            <a:r>
              <a:rPr lang="en-GB" altLang="en-US" sz="1400" b="0" dirty="0" err="1"/>
              <a:t>IoT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Объединяет студенческие проекты и коммерческие встроенные системы</a:t>
            </a:r>
            <a:endParaRPr lang="en-GB" altLang="en-US" sz="1400" b="0" dirty="0"/>
          </a:p>
          <a:p>
            <a:r>
              <a:rPr lang="ru-RU" altLang="en-US" sz="1400" b="0" dirty="0"/>
              <a:t>Доступны исходные коды</a:t>
            </a:r>
            <a:r>
              <a:rPr lang="en-GB" altLang="en-US" sz="1400" b="0" dirty="0"/>
              <a:t>! </a:t>
            </a:r>
            <a:r>
              <a:rPr lang="ru-RU" altLang="en-US" sz="1400" b="0" dirty="0"/>
              <a:t>Пользователи могут изучать архитектуру и экспериментировать с ней</a:t>
            </a:r>
            <a:endParaRPr lang="en-GB" altLang="en-US" sz="1400" b="0" dirty="0"/>
          </a:p>
          <a:p>
            <a:r>
              <a:rPr lang="ru-RU" altLang="en-US" sz="1400" b="0" dirty="0"/>
              <a:t>Достаточно компактное для реализации на большинстве используемых  в ВУЗах </a:t>
            </a:r>
            <a:r>
              <a:rPr lang="en-GB" altLang="en-US" sz="1400" b="0" dirty="0"/>
              <a:t>FPGA </a:t>
            </a:r>
            <a:r>
              <a:rPr lang="ru-RU" altLang="en-US" sz="1400" b="0" dirty="0"/>
              <a:t>платформ</a:t>
            </a:r>
            <a:r>
              <a:rPr lang="en-GB" altLang="en-US" sz="1400" b="0" dirty="0"/>
              <a:t>. </a:t>
            </a:r>
            <a:r>
              <a:rPr lang="ru-RU" altLang="en-US" sz="1400" b="0" dirty="0"/>
              <a:t>Подготовлены примеры для</a:t>
            </a:r>
            <a:r>
              <a:rPr lang="en-GB" altLang="en-US" sz="1400" b="0" dirty="0"/>
              <a:t>: 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Рекомендуемый выбор: </a:t>
            </a:r>
            <a:r>
              <a:rPr lang="en-GB" altLang="en-US" sz="1400" b="0" dirty="0" err="1"/>
              <a:t>Digilent</a:t>
            </a:r>
            <a:r>
              <a:rPr lang="en-GB" altLang="en-US" sz="1400" b="0" dirty="0"/>
              <a:t> </a:t>
            </a:r>
            <a:r>
              <a:rPr lang="ru-RU" altLang="en-US" sz="1400" b="0" dirty="0"/>
              <a:t> </a:t>
            </a:r>
            <a:r>
              <a:rPr lang="en-GB" altLang="en-US" sz="1400" b="0" dirty="0" err="1"/>
              <a:t>Basys</a:t>
            </a:r>
            <a:r>
              <a:rPr lang="en-GB" altLang="en-US" sz="1400" b="0" dirty="0"/>
              <a:t> 3, Nexys 4 DDR (Xilinx Artix)</a:t>
            </a:r>
            <a:br>
              <a:rPr lang="en-GB" altLang="en-US" sz="1400" b="0" dirty="0"/>
            </a:br>
            <a:r>
              <a:rPr lang="en-GB" altLang="en-US" sz="1400" b="0" dirty="0"/>
              <a:t>- Terasic DE2-115 (Altera Cyclone II)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Возможен перенос на другие платформы</a:t>
            </a:r>
            <a:endParaRPr lang="en-GB" altLang="en-US" sz="1400" b="0" dirty="0"/>
          </a:p>
          <a:p>
            <a:r>
              <a:rPr lang="ru-RU" altLang="en-US" sz="1400" b="0" dirty="0"/>
              <a:t>Средства разработки</a:t>
            </a:r>
            <a:r>
              <a:rPr lang="en-GB" altLang="en-US" sz="1400" b="0" dirty="0"/>
              <a:t>: </a:t>
            </a:r>
            <a:r>
              <a:rPr lang="ru-RU" altLang="en-US" sz="1400" b="0" dirty="0"/>
              <a:t>средства программирования и синтеза для </a:t>
            </a:r>
            <a:r>
              <a:rPr lang="en-GB" altLang="en-US" sz="1400" b="0" dirty="0"/>
              <a:t>FPGA </a:t>
            </a:r>
            <a:r>
              <a:rPr lang="ru-RU" altLang="en-US" sz="1400" b="0" dirty="0"/>
              <a:t>доступны бесплатно</a:t>
            </a:r>
            <a:endParaRPr lang="en-GB" altLang="en-US" sz="1400" b="0" dirty="0"/>
          </a:p>
          <a:p>
            <a:r>
              <a:rPr lang="ru-RU" altLang="en-US" sz="1400" b="0" dirty="0"/>
              <a:t>Большой набор учебных материалов</a:t>
            </a:r>
            <a:r>
              <a:rPr lang="en-GB" altLang="en-US" sz="1400" b="0" dirty="0"/>
              <a:t>: </a:t>
            </a:r>
            <a:r>
              <a:rPr lang="en-GB" sz="1400" b="0" dirty="0">
                <a:sym typeface="Wingdings"/>
              </a:rPr>
              <a:t> </a:t>
            </a:r>
            <a:r>
              <a:rPr lang="ru-RU" sz="1400" b="0" dirty="0">
                <a:sym typeface="Wingdings"/>
              </a:rPr>
              <a:t>Начало работы</a:t>
            </a:r>
            <a:r>
              <a:rPr lang="en-GB" altLang="en-US" sz="1400" b="0" dirty="0"/>
              <a:t> </a:t>
            </a:r>
            <a:r>
              <a:rPr lang="en-GB" sz="1400" b="0" dirty="0">
                <a:sym typeface="Wingdings"/>
              </a:rPr>
              <a:t> </a:t>
            </a:r>
            <a:r>
              <a:rPr lang="ru-RU" sz="1400" b="0" dirty="0">
                <a:sym typeface="Wingdings"/>
              </a:rPr>
              <a:t>Основы и</a:t>
            </a:r>
            <a:r>
              <a:rPr lang="en-GB" altLang="en-US" sz="1400" b="0" dirty="0"/>
              <a:t> SOC (</a:t>
            </a:r>
            <a:r>
              <a:rPr lang="ru-RU" altLang="en-US" sz="1400" b="0" dirty="0"/>
              <a:t>расширенные</a:t>
            </a:r>
            <a:r>
              <a:rPr lang="en-GB" altLang="en-US" sz="1400" b="0" dirty="0"/>
              <a:t>)</a:t>
            </a:r>
          </a:p>
          <a:p>
            <a:r>
              <a:rPr lang="ru-RU" altLang="en-US" sz="1400" b="0" dirty="0"/>
              <a:t>Онлайн лицензирование, реализация только в </a:t>
            </a:r>
            <a:r>
              <a:rPr lang="en-GB" altLang="en-US" sz="1400" b="0" dirty="0"/>
              <a:t>FPGA</a:t>
            </a:r>
            <a:r>
              <a:rPr lang="ru-RU" altLang="en-US" sz="1400" b="0" dirty="0"/>
              <a:t>, а не в кремнии</a:t>
            </a:r>
            <a:r>
              <a:rPr lang="en-GB" altLang="en-US" sz="1400" b="0" dirty="0"/>
              <a:t>. </a:t>
            </a:r>
            <a:r>
              <a:rPr lang="ru-RU" altLang="en-US" sz="1400" b="0" dirty="0"/>
              <a:t>Загрузка через интернет</a:t>
            </a:r>
            <a:endParaRPr lang="en-GB" altLang="en-US" sz="1400" b="0" dirty="0"/>
          </a:p>
          <a:p>
            <a:r>
              <a:rPr lang="ru-RU" altLang="en-US" sz="1400" b="0" dirty="0"/>
              <a:t>Активное партнерство с </a:t>
            </a:r>
            <a:r>
              <a:rPr lang="en-GB" altLang="en-US" sz="1400" b="0" dirty="0"/>
              <a:t>Xilinx</a:t>
            </a:r>
            <a:r>
              <a:rPr lang="ru-RU" altLang="en-US" sz="1400" b="0" dirty="0"/>
              <a:t> и </a:t>
            </a:r>
            <a:r>
              <a:rPr lang="en-US" altLang="en-US" sz="1400" b="0" dirty="0" err="1"/>
              <a:t>Digilent</a:t>
            </a:r>
            <a:r>
              <a:rPr lang="ru-RU" altLang="en-US" sz="1400" b="0" dirty="0"/>
              <a:t>: совместные семинары и продвижение</a:t>
            </a:r>
            <a:endParaRPr lang="en-GB" altLang="en-US" sz="1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8046" y="699583"/>
            <a:ext cx="8694444" cy="2159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Реальное </a:t>
            </a:r>
            <a:r>
              <a:rPr lang="ru-RU" dirty="0" err="1"/>
              <a:t>необфусцированное</a:t>
            </a:r>
            <a:r>
              <a:rPr lang="ru-RU" dirty="0"/>
              <a:t> ядро</a:t>
            </a:r>
            <a:r>
              <a:rPr lang="en-GB" dirty="0"/>
              <a:t> MIPS </a:t>
            </a:r>
            <a:r>
              <a:rPr lang="ru-RU" dirty="0"/>
              <a:t>для образовательных целей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AB408-00AA-450F-BF44-EF7C368F83B8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772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 err="1"/>
              <a:t>MIPSfpga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288046" y="648000"/>
            <a:ext cx="4067930" cy="267566"/>
          </a:xfrm>
        </p:spPr>
        <p:txBody>
          <a:bodyPr/>
          <a:lstStyle/>
          <a:p>
            <a:r>
              <a:rPr lang="ru-RU" dirty="0"/>
              <a:t>Четыре ключевых элемента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5EAB0-2029-494B-B9D0-9FE51C734F81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1676F1F1-B33A-444C-AEFE-988D7C80A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427722"/>
              </p:ext>
            </p:extLst>
          </p:nvPr>
        </p:nvGraphicFramePr>
        <p:xfrm>
          <a:off x="675384" y="2594674"/>
          <a:ext cx="800107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r>
                        <a:rPr lang="ru-RU" sz="1400" dirty="0"/>
                        <a:t>Поддержка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Учебные</a:t>
                      </a:r>
                      <a:r>
                        <a:rPr lang="ru-RU" sz="1400" baseline="0" dirty="0"/>
                        <a:t> материалы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271">
                <a:tc>
                  <a:txBody>
                    <a:bodyPr/>
                    <a:lstStyle/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 Support: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MIPSfpga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Forum 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here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2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Xilinx &amp;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Digilent</a:t>
                      </a:r>
                      <a:b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Авторы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Sarah Harris &amp; David Harris</a:t>
                      </a:r>
                      <a:b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Авторы прилагаемой книги 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“Digital Design &amp; Computer Architecture”</a:t>
                      </a:r>
                      <a:endParaRPr lang="en-US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Языки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English, Chinese, Japanese, Russian &amp; Spanish</a:t>
                      </a:r>
                      <a:endParaRPr lang="ru-RU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Учебное видео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онлайн на сайте 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IUP videos 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endParaRPr lang="en-US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Курсы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компьютерная архитектура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встраиваемые системы,</a:t>
                      </a:r>
                      <a:r>
                        <a:rPr lang="en-US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СнК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Linux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для встраиваемых систем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верификация</a:t>
                      </a:r>
                    </a:p>
                    <a:p>
                      <a:endParaRPr lang="en-US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D912C7FF-EB86-4271-8629-5E53CE031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23090"/>
              </p:ext>
            </p:extLst>
          </p:nvPr>
        </p:nvGraphicFramePr>
        <p:xfrm>
          <a:off x="689671" y="1253912"/>
          <a:ext cx="7986786" cy="132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166">
                <a:tc>
                  <a:txBody>
                    <a:bodyPr/>
                    <a:lstStyle/>
                    <a:p>
                      <a:r>
                        <a:rPr lang="ru-RU" sz="1400" dirty="0"/>
                        <a:t>Аппаратное обеспечение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Программное обеспечение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Digilent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Nexys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 DDR (Xilinx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Artix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Basys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 (Xilinx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Artix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Terasic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DE2-115 &amp;</a:t>
                      </a:r>
                      <a:r>
                        <a:rPr lang="en-GB" sz="120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others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SEED Studio MIPS Bus Blaster Probe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Набор программных средств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 algn="l" defTabSz="91419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Vivado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for FPGA, </a:t>
                      </a:r>
                    </a:p>
                    <a:p>
                      <a:pPr marL="285750" indent="-285750" algn="l" defTabSz="91419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Codescape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MIPS: SDK Essentials</a:t>
                      </a:r>
                    </a:p>
                    <a:p>
                      <a:pPr marL="285750" indent="-285750" algn="l" defTabSz="91419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Open OCD for debug</a:t>
                      </a:r>
                      <a:b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857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27534"/>
            <a:ext cx="4736093" cy="40287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MIPSfpga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5148064" y="771550"/>
            <a:ext cx="3888432" cy="3984880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/>
              <a:t>Описание</a:t>
            </a:r>
            <a:r>
              <a:rPr lang="en-GB" sz="1200" dirty="0"/>
              <a:t>: </a:t>
            </a:r>
            <a:r>
              <a:rPr lang="ru-RU" sz="1200" b="0" dirty="0"/>
              <a:t>Первый курс на основе открытого современного реального процессорного ядра</a:t>
            </a:r>
            <a:br>
              <a:rPr lang="en-GB" sz="1200" b="0" dirty="0"/>
            </a:br>
            <a:r>
              <a:rPr lang="ru-RU" sz="1200" dirty="0"/>
              <a:t>Ядро</a:t>
            </a:r>
            <a:r>
              <a:rPr lang="en-GB" sz="1200" dirty="0"/>
              <a:t>: </a:t>
            </a:r>
            <a:r>
              <a:rPr lang="en-GB" sz="1200" b="0" dirty="0" err="1"/>
              <a:t>microAptiv</a:t>
            </a:r>
            <a:r>
              <a:rPr lang="ru-RU" sz="1200" b="0" dirty="0"/>
              <a:t>,</a:t>
            </a:r>
            <a:r>
              <a:rPr lang="en-GB" sz="1200" b="0" dirty="0"/>
              <a:t> ~40</a:t>
            </a:r>
            <a:r>
              <a:rPr lang="en-GB" altLang="en-US" sz="1200" b="0" dirty="0"/>
              <a:t>K </a:t>
            </a:r>
            <a:r>
              <a:rPr lang="ru-RU" altLang="en-US" sz="1200" b="0" dirty="0"/>
              <a:t>логических элементов, </a:t>
            </a:r>
            <a:r>
              <a:rPr lang="en-GB" altLang="en-US" sz="1200" b="0" dirty="0"/>
              <a:t> </a:t>
            </a:r>
            <a:r>
              <a:rPr lang="ru-RU" altLang="en-US" sz="1200" b="0" dirty="0"/>
              <a:t>конфигурация </a:t>
            </a:r>
            <a:r>
              <a:rPr lang="en-GB" altLang="en-US" sz="1200" b="0" dirty="0"/>
              <a:t>UP</a:t>
            </a:r>
            <a:br>
              <a:rPr lang="en-GB" altLang="en-US" sz="1200" b="0" dirty="0"/>
            </a:br>
            <a:br>
              <a:rPr lang="en-GB" sz="1200" b="0" dirty="0"/>
            </a:br>
            <a:r>
              <a:rPr lang="ru-RU" altLang="en-US" sz="1200" dirty="0"/>
              <a:t>Материалы</a:t>
            </a:r>
            <a:r>
              <a:rPr lang="en-GB" altLang="en-US" sz="1200" dirty="0"/>
              <a:t>:</a:t>
            </a:r>
            <a:br>
              <a:rPr lang="en-GB" altLang="en-US" sz="1200" dirty="0"/>
            </a:br>
            <a:r>
              <a:rPr lang="en-GB" sz="1200" b="0" dirty="0">
                <a:sym typeface="Wingdings"/>
              </a:rPr>
              <a:t> </a:t>
            </a:r>
            <a:r>
              <a:rPr lang="ru-RU" sz="1200" b="0" dirty="0">
                <a:sym typeface="Wingdings"/>
              </a:rPr>
              <a:t>Пакет Начало работы</a:t>
            </a:r>
            <a:br>
              <a:rPr lang="en-GB" altLang="en-US" sz="1200" b="0" dirty="0"/>
            </a:br>
            <a:r>
              <a:rPr lang="en-GB" sz="1200" b="0" dirty="0">
                <a:sym typeface="Wingdings"/>
              </a:rPr>
              <a:t> </a:t>
            </a:r>
            <a:r>
              <a:rPr lang="ru-RU" sz="1200" b="0" dirty="0">
                <a:sym typeface="Wingdings"/>
              </a:rPr>
              <a:t>Основы </a:t>
            </a:r>
            <a:r>
              <a:rPr lang="en-GB" altLang="en-US" sz="1200" b="0" dirty="0" err="1"/>
              <a:t>MIPSfpga</a:t>
            </a:r>
            <a:br>
              <a:rPr lang="en-GB" altLang="en-US" sz="1200" b="0" dirty="0"/>
            </a:br>
            <a:r>
              <a:rPr lang="en-GB" sz="1200" b="0" dirty="0">
                <a:sym typeface="Wingdings"/>
              </a:rPr>
              <a:t> </a:t>
            </a:r>
            <a:r>
              <a:rPr lang="ru-RU" sz="1200" b="0" dirty="0" err="1">
                <a:sym typeface="Wingdings"/>
              </a:rPr>
              <a:t>СнК</a:t>
            </a:r>
            <a:r>
              <a:rPr lang="ru-RU" sz="1200" b="0" dirty="0">
                <a:sym typeface="Wingdings"/>
              </a:rPr>
              <a:t> на базе </a:t>
            </a:r>
            <a:r>
              <a:rPr lang="en-GB" altLang="en-US" sz="1200" b="0" dirty="0" err="1"/>
              <a:t>MIPSfpga</a:t>
            </a:r>
            <a:r>
              <a:rPr lang="en-GB" altLang="en-US" sz="1200" b="0" dirty="0"/>
              <a:t>,</a:t>
            </a:r>
            <a:r>
              <a:rPr lang="ru-RU" altLang="en-US" sz="1200" b="0" dirty="0"/>
              <a:t> запуск </a:t>
            </a:r>
            <a:r>
              <a:rPr lang="en-GB" altLang="en-US" sz="1200" b="0" dirty="0" err="1"/>
              <a:t>BuildRoot</a:t>
            </a:r>
            <a:r>
              <a:rPr lang="en-GB" altLang="en-US" sz="1200" b="0" dirty="0"/>
              <a:t> Linux</a:t>
            </a:r>
            <a:endParaRPr lang="ru-RU" altLang="en-US" sz="1200" b="0" dirty="0"/>
          </a:p>
          <a:p>
            <a:pPr marL="0" indent="0">
              <a:buNone/>
            </a:pPr>
            <a:br>
              <a:rPr lang="en-GB" altLang="en-US" sz="1200" b="0" dirty="0"/>
            </a:br>
            <a:r>
              <a:rPr lang="en-GB" sz="1200" dirty="0" err="1"/>
              <a:t>MIPSfpga</a:t>
            </a:r>
            <a:r>
              <a:rPr lang="en-GB" sz="1200" dirty="0"/>
              <a:t> v2.0 </a:t>
            </a:r>
            <a:r>
              <a:rPr lang="ru-RU" sz="1200" dirty="0"/>
              <a:t>сейчас проходит </a:t>
            </a:r>
            <a:r>
              <a:rPr lang="en-GB" sz="1200" dirty="0"/>
              <a:t>beta-</a:t>
            </a:r>
            <a:r>
              <a:rPr lang="ru-RU" sz="1200" dirty="0"/>
              <a:t>тестирование</a:t>
            </a:r>
            <a:r>
              <a:rPr lang="en-GB" sz="1200" dirty="0"/>
              <a:t>:</a:t>
            </a:r>
            <a:br>
              <a:rPr lang="en-GB" sz="1200" dirty="0"/>
            </a:br>
            <a:r>
              <a:rPr lang="en-GB" sz="1200" b="0" dirty="0"/>
              <a:t>- “</a:t>
            </a:r>
            <a:r>
              <a:rPr lang="ru-RU" sz="1200" b="0" dirty="0"/>
              <a:t>Путешествие внутрь ядра</a:t>
            </a:r>
            <a:r>
              <a:rPr lang="en-GB" sz="1200" b="0" dirty="0"/>
              <a:t>” </a:t>
            </a:r>
            <a:r>
              <a:rPr lang="ru-RU" sz="1200" b="0" dirty="0"/>
              <a:t>с</a:t>
            </a:r>
            <a:r>
              <a:rPr lang="en-GB" sz="1200" b="0" dirty="0"/>
              <a:t> v2.0</a:t>
            </a:r>
            <a:br>
              <a:rPr lang="en-GB" sz="1200" b="0" dirty="0"/>
            </a:br>
            <a:r>
              <a:rPr lang="en-GB" sz="1200" b="0" dirty="0"/>
              <a:t>- </a:t>
            </a:r>
            <a:r>
              <a:rPr lang="en-GB" sz="1200" b="0" dirty="0" err="1"/>
              <a:t>HDL+Verilog</a:t>
            </a:r>
            <a:r>
              <a:rPr lang="en-GB" sz="1200" b="0" dirty="0"/>
              <a:t> </a:t>
            </a:r>
            <a:r>
              <a:rPr lang="ru-RU" sz="1200" b="0" dirty="0"/>
              <a:t>примеры</a:t>
            </a:r>
            <a:r>
              <a:rPr lang="en-GB" sz="1200" b="0" dirty="0"/>
              <a:t>: </a:t>
            </a:r>
            <a:r>
              <a:rPr lang="ru-RU" sz="1200" b="0" dirty="0"/>
              <a:t>кэши, таймеры, </a:t>
            </a:r>
            <a:r>
              <a:rPr lang="ru-RU" sz="1200" b="0" dirty="0" err="1"/>
              <a:t>конвейры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FCDAB-8DAB-4649-A9DB-DA31D88EFD3F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4748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Создавая будущее вместе с партнерами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E960F-BBBB-4913-9E14-2FEB209AD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en-GB" dirty="0"/>
              <a:t>now-how </a:t>
            </a:r>
            <a:r>
              <a:rPr lang="ru-RU" dirty="0"/>
              <a:t>наших партнеров плюс наши </a:t>
            </a:r>
            <a:r>
              <a:rPr lang="en-GB" dirty="0"/>
              <a:t>IP </a:t>
            </a:r>
            <a:r>
              <a:rPr lang="ru-RU" dirty="0"/>
              <a:t>вместе формируют новые рынки</a:t>
            </a:r>
            <a:r>
              <a:rPr lang="en-GB" dirty="0"/>
              <a:t>!</a:t>
            </a:r>
          </a:p>
          <a:p>
            <a:endParaRPr lang="ru-RU" dirty="0"/>
          </a:p>
        </p:txBody>
      </p:sp>
      <p:pic>
        <p:nvPicPr>
          <p:cNvPr id="4098" name="Picture 2" descr="http://www.eurocarnews.com/media/pictorials/2294/138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9924" y="1395935"/>
            <a:ext cx="2392056" cy="17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bbcimg.co.uk/media/images/73662000/jpg/_73662008_we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95935"/>
            <a:ext cx="1925248" cy="17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241841"/>
            <a:ext cx="9150991" cy="1580159"/>
            <a:chOff x="0" y="3241841"/>
            <a:chExt cx="9150991" cy="1580159"/>
          </a:xfrm>
        </p:grpSpPr>
        <p:pic>
          <p:nvPicPr>
            <p:cNvPr id="3084" name="Picture 12" descr="http://i1.ytimg.com/vi/vDNzTasuYEw/maxresdefault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44333"/>
              <a:ext cx="2800959" cy="157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001" y="3241841"/>
              <a:ext cx="2834990" cy="158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 descr="http://www.utopias.co.uk/sites/default/files/smart-home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76379" y="3244333"/>
              <a:ext cx="3364202" cy="157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80821" y="2816734"/>
            <a:ext cx="1010088" cy="29412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Wearables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8547" y="2166278"/>
            <a:ext cx="1053433" cy="50956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r"/>
            <a:r>
              <a:rPr lang="en-GB" sz="1400" b="0" dirty="0">
                <a:solidFill>
                  <a:schemeClr val="bg1"/>
                </a:solidFill>
              </a:rPr>
              <a:t>Advanced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Automotive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5792" y="1395935"/>
            <a:ext cx="1010088" cy="29412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Wearables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1670" y="3338390"/>
            <a:ext cx="615813" cy="29412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Retail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0253" y="4525388"/>
            <a:ext cx="1221748" cy="29412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Smart homes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9490" y="3238503"/>
            <a:ext cx="774510" cy="29412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eHealth</a:t>
            </a:r>
          </a:p>
        </p:txBody>
      </p:sp>
      <p:pic>
        <p:nvPicPr>
          <p:cNvPr id="19458" name="Picture 2" descr="http://cdn.cultofandroid.com/wp-content/uploads/2014/05/The-Oculus-Rift-headset-i-012-940x56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72" y="1395935"/>
            <a:ext cx="2924178" cy="17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17935" y="1376029"/>
            <a:ext cx="877103" cy="50956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Gaming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&amp; VR/AR</a:t>
            </a:r>
          </a:p>
        </p:txBody>
      </p:sp>
      <p:pic>
        <p:nvPicPr>
          <p:cNvPr id="19460" name="Picture 4" descr="https://gotyapp.files.wordpress.com/2014/08/geckoeye-security-camera.jpg?w=70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156" y="1386009"/>
            <a:ext cx="1706540" cy="17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66656" y="1432474"/>
            <a:ext cx="804967" cy="50956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400" b="0" dirty="0">
                <a:solidFill>
                  <a:schemeClr val="tx1"/>
                </a:solidFill>
              </a:rPr>
              <a:t>Smart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86CD6-F052-49C6-9BF1-D4471341F934}"/>
              </a:ext>
            </a:extLst>
          </p:cNvPr>
          <p:cNvSpPr txBox="1"/>
          <p:nvPr/>
        </p:nvSpPr>
        <p:spPr>
          <a:xfrm>
            <a:off x="6138132" y="4905631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9764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94490" cy="324000"/>
          </a:xfrm>
        </p:spPr>
        <p:txBody>
          <a:bodyPr>
            <a:noAutofit/>
          </a:bodyPr>
          <a:lstStyle/>
          <a:p>
            <a:r>
              <a:rPr lang="en-GB" i="1" dirty="0"/>
              <a:t>MIPSfpga v2.0 (</a:t>
            </a:r>
            <a:r>
              <a:rPr lang="en-GB" i="1" dirty="0" err="1"/>
              <a:t>i</a:t>
            </a:r>
            <a:r>
              <a:rPr lang="en-GB" i="1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24622"/>
              </p:ext>
            </p:extLst>
          </p:nvPr>
        </p:nvGraphicFramePr>
        <p:xfrm>
          <a:off x="107504" y="915566"/>
          <a:ext cx="8708419" cy="2830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Part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Lab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Description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8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 1 (Programming)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1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</a:rPr>
                        <a:t>Vivado</a:t>
                      </a:r>
                      <a:r>
                        <a:rPr lang="en-GB" sz="800" b="1" dirty="0">
                          <a:effectLst/>
                        </a:rPr>
                        <a:t> or Quartus II </a:t>
                      </a:r>
                      <a:r>
                        <a:rPr lang="ru-RU" sz="800" b="1" dirty="0">
                          <a:effectLst/>
                        </a:rPr>
                        <a:t>Проект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создайте проект в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ru-RU" sz="800" b="1" dirty="0">
                          <a:effectLst/>
                        </a:rPr>
                        <a:t>,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используя </a:t>
                      </a:r>
                      <a:r>
                        <a:rPr lang="en-GB" sz="800" b="1" dirty="0" err="1">
                          <a:effectLst/>
                        </a:rPr>
                        <a:t>Vivado</a:t>
                      </a:r>
                      <a:r>
                        <a:rPr lang="en-GB" sz="800" b="1" dirty="0">
                          <a:effectLst/>
                        </a:rPr>
                        <a:t> (</a:t>
                      </a:r>
                      <a:r>
                        <a:rPr lang="ru-RU" sz="800" b="1" dirty="0">
                          <a:effectLst/>
                        </a:rPr>
                        <a:t>для платы </a:t>
                      </a:r>
                      <a:r>
                        <a:rPr lang="en-GB" sz="800" b="1" dirty="0">
                          <a:effectLst/>
                        </a:rPr>
                        <a:t>Nexys4 DDR) </a:t>
                      </a:r>
                      <a:r>
                        <a:rPr lang="ru-RU" sz="800" b="1" dirty="0">
                          <a:effectLst/>
                        </a:rPr>
                        <a:t>или</a:t>
                      </a:r>
                      <a:r>
                        <a:rPr lang="en-GB" sz="800" b="1" dirty="0">
                          <a:effectLst/>
                        </a:rPr>
                        <a:t> Quartus II (</a:t>
                      </a:r>
                      <a:r>
                        <a:rPr lang="ru-RU" sz="800" b="1" dirty="0">
                          <a:effectLst/>
                        </a:rPr>
                        <a:t>для платы </a:t>
                      </a:r>
                      <a:r>
                        <a:rPr lang="en-GB" sz="800" b="1" dirty="0">
                          <a:effectLst/>
                        </a:rPr>
                        <a:t>DE2-115)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Программирование на </a:t>
                      </a:r>
                      <a:r>
                        <a:rPr lang="en-GB" sz="800" b="1" dirty="0">
                          <a:effectLst/>
                        </a:rPr>
                        <a:t>C: </a:t>
                      </a:r>
                      <a:r>
                        <a:rPr lang="ru-RU" sz="800" b="1" dirty="0">
                          <a:effectLst/>
                        </a:rPr>
                        <a:t>Научитесь писать, компилировать, отлаживать и запускать программы на </a:t>
                      </a:r>
                      <a:r>
                        <a:rPr lang="en-GB" sz="800" b="1" dirty="0">
                          <a:effectLst/>
                        </a:rPr>
                        <a:t>C programs </a:t>
                      </a:r>
                      <a:r>
                        <a:rPr lang="ru-RU" sz="800" b="1" dirty="0">
                          <a:effectLst/>
                        </a:rPr>
                        <a:t>в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3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Программирование на </a:t>
                      </a:r>
                      <a:r>
                        <a:rPr lang="en-GB" sz="800" b="1" dirty="0">
                          <a:effectLst/>
                        </a:rPr>
                        <a:t>MIPS </a:t>
                      </a:r>
                      <a:r>
                        <a:rPr lang="en-GB" sz="800" b="1" dirty="0" err="1">
                          <a:effectLst/>
                        </a:rPr>
                        <a:t>Assembl</a:t>
                      </a:r>
                      <a:r>
                        <a:rPr lang="en-US" sz="800" b="1" dirty="0">
                          <a:effectLst/>
                        </a:rPr>
                        <a:t>y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Научитесь писать, компилировать, отлаживать и запускать программы на </a:t>
                      </a:r>
                      <a:r>
                        <a:rPr lang="en-GB" sz="800" b="1" dirty="0">
                          <a:effectLst/>
                        </a:rPr>
                        <a:t>MIPS assembly </a:t>
                      </a:r>
                      <a:r>
                        <a:rPr lang="ru-RU" sz="800" b="1" dirty="0">
                          <a:effectLst/>
                        </a:rPr>
                        <a:t>в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4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Дополнительные навыки программирования </a:t>
                      </a:r>
                      <a:r>
                        <a:rPr lang="en-GB" sz="800" b="1" dirty="0">
                          <a:effectLst/>
                        </a:rPr>
                        <a:t>(</a:t>
                      </a:r>
                      <a:r>
                        <a:rPr lang="ru-RU" sz="800" b="1" dirty="0">
                          <a:effectLst/>
                        </a:rPr>
                        <a:t>опция</a:t>
                      </a:r>
                      <a:r>
                        <a:rPr lang="en-GB" sz="800" b="1" dirty="0">
                          <a:effectLst/>
                        </a:rPr>
                        <a:t>): </a:t>
                      </a:r>
                      <a:r>
                        <a:rPr lang="ru-RU" sz="800" b="1" dirty="0">
                          <a:effectLst/>
                        </a:rPr>
                        <a:t>Напишите две программы на </a:t>
                      </a:r>
                      <a:r>
                        <a:rPr lang="en-GB" sz="800" b="1" dirty="0">
                          <a:effectLst/>
                        </a:rPr>
                        <a:t>C</a:t>
                      </a:r>
                      <a:r>
                        <a:rPr lang="ru-RU" sz="800" b="1" dirty="0">
                          <a:effectLst/>
                        </a:rPr>
                        <a:t>,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реализующие карманный «гипнотизер», и игру, развивающую память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99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Part 2 (I/O)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5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Устройства ввода/вывода, отображаемые в память - </a:t>
                      </a:r>
                      <a:r>
                        <a:rPr lang="en-GB" sz="800" b="1" dirty="0">
                          <a:effectLst/>
                        </a:rPr>
                        <a:t>7-</a:t>
                      </a:r>
                      <a:r>
                        <a:rPr lang="ru-RU" sz="800" b="1" dirty="0">
                          <a:effectLst/>
                        </a:rPr>
                        <a:t>сегментные дисплеи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расширьте систему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ru-RU" sz="800" b="1" dirty="0">
                          <a:effectLst/>
                        </a:rPr>
                        <a:t>, добавив доступ к восьми 7-сегментным дисплеям, используя ввод-</a:t>
                      </a:r>
                      <a:r>
                        <a:rPr lang="ru-RU" sz="800" b="1" dirty="0" err="1">
                          <a:effectLst/>
                        </a:rPr>
                        <a:t>выод</a:t>
                      </a:r>
                      <a:r>
                        <a:rPr lang="ru-RU" sz="800" b="1" dirty="0">
                          <a:effectLst/>
                        </a:rPr>
                        <a:t>, отображаемый в память 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6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Устройства ввода/вывода, отображаемые в память -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Счетчик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добавьте миллисекундный счетчик к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7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Устройства ввода/вывода, отображаемые в память - Зуммер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добавьте зуммер к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ru-RU" sz="800" b="1" dirty="0">
                          <a:effectLst/>
                        </a:rPr>
                        <a:t> и напишите программу, играющую мелодию с помощью зуммера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8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Устройства ввода/вывода, отображаемые в память - </a:t>
                      </a:r>
                      <a:r>
                        <a:rPr lang="en-GB" sz="800" b="1" dirty="0">
                          <a:effectLst/>
                        </a:rPr>
                        <a:t>SPI </a:t>
                      </a:r>
                      <a:r>
                        <a:rPr lang="ru-RU" sz="800" b="1" dirty="0">
                          <a:effectLst/>
                        </a:rPr>
                        <a:t>и</a:t>
                      </a:r>
                      <a:r>
                        <a:rPr lang="en-GB" sz="800" b="1" dirty="0">
                          <a:effectLst/>
                        </a:rPr>
                        <a:t> LCD: </a:t>
                      </a:r>
                      <a:r>
                        <a:rPr lang="ru-RU" sz="800" b="1" dirty="0">
                          <a:effectLst/>
                        </a:rPr>
                        <a:t>добавьте порт последовательного интерфейса </a:t>
                      </a:r>
                      <a:r>
                        <a:rPr lang="en-GB" sz="800" b="1" dirty="0">
                          <a:effectLst/>
                        </a:rPr>
                        <a:t>(SPI) </a:t>
                      </a:r>
                      <a:r>
                        <a:rPr lang="ru-RU" sz="800" b="1" dirty="0">
                          <a:effectLst/>
                        </a:rPr>
                        <a:t>к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для управления жидкокристаллическим дисплеем </a:t>
                      </a:r>
                      <a:r>
                        <a:rPr lang="en-GB" sz="800" b="1" dirty="0">
                          <a:effectLst/>
                        </a:rPr>
                        <a:t>(LCD)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5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9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SPI </a:t>
                      </a:r>
                      <a:r>
                        <a:rPr lang="ru-RU" sz="800" b="1" dirty="0">
                          <a:effectLst/>
                        </a:rPr>
                        <a:t>Датчик света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добавьте порт последовательного интерфейса </a:t>
                      </a:r>
                      <a:r>
                        <a:rPr lang="en-GB" sz="800" b="1" dirty="0">
                          <a:effectLst/>
                        </a:rPr>
                        <a:t>(SPI) </a:t>
                      </a:r>
                      <a:r>
                        <a:rPr lang="ru-RU" sz="800" b="1" dirty="0">
                          <a:effectLst/>
                        </a:rPr>
                        <a:t>к системе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для управления Датчиком света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10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Ввода/вывод по прерываниям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наладьте общение с </a:t>
                      </a: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периферийными устройствами по прерываниям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11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Прямой доступ к памяти </a:t>
                      </a:r>
                      <a:r>
                        <a:rPr lang="en-GB" sz="800" b="1" dirty="0">
                          <a:effectLst/>
                        </a:rPr>
                        <a:t>(DMA): </a:t>
                      </a:r>
                      <a:r>
                        <a:rPr lang="ru-RU" sz="800" b="1" dirty="0">
                          <a:effectLst/>
                        </a:rPr>
                        <a:t>постройте движок </a:t>
                      </a:r>
                      <a:r>
                        <a:rPr lang="en-GB" sz="800" b="1" dirty="0">
                          <a:effectLst/>
                        </a:rPr>
                        <a:t>DMA</a:t>
                      </a:r>
                      <a:r>
                        <a:rPr lang="ru-RU" sz="800" b="1" dirty="0">
                          <a:effectLst/>
                        </a:rPr>
                        <a:t> для </a:t>
                      </a: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управления общением между периферийными устройствами 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12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DES </a:t>
                      </a:r>
                      <a:r>
                        <a:rPr lang="ru-RU" sz="800" b="1" dirty="0">
                          <a:effectLst/>
                        </a:rPr>
                        <a:t>шифрование с</a:t>
                      </a:r>
                      <a:r>
                        <a:rPr lang="en-GB" sz="800" b="1" dirty="0">
                          <a:effectLst/>
                        </a:rPr>
                        <a:t> DMA: </a:t>
                      </a:r>
                      <a:r>
                        <a:rPr lang="ru-RU" sz="800" b="1" dirty="0">
                          <a:effectLst/>
                        </a:rPr>
                        <a:t>постройте движок </a:t>
                      </a:r>
                      <a:r>
                        <a:rPr lang="en-US" sz="800" b="1" dirty="0">
                          <a:effectLst/>
                        </a:rPr>
                        <a:t>DES </a:t>
                      </a:r>
                      <a:r>
                        <a:rPr lang="ru-RU" sz="800" b="1" dirty="0">
                          <a:effectLst/>
                        </a:rPr>
                        <a:t>шифрования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13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Счетчики Производительности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научитесь конфигурировать и использовать Счетчики Производительности в ядре </a:t>
                      </a:r>
                      <a:r>
                        <a:rPr lang="en-GB" sz="800" b="1" dirty="0" err="1">
                          <a:effectLst/>
                        </a:rPr>
                        <a:t>microAptiv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и тестировать производительность различных программ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32" marR="570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7CB852-A3BA-4224-9D0C-71FC988E14E2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9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/>
              <a:t>MIPSfpga v2.0 (ii)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84045"/>
              </p:ext>
            </p:extLst>
          </p:nvPr>
        </p:nvGraphicFramePr>
        <p:xfrm>
          <a:off x="287338" y="796103"/>
          <a:ext cx="8470900" cy="3755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Lab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Description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04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 3 (The Core)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14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Исполнение основных команд на конвейере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Команда </a:t>
                      </a:r>
                      <a:r>
                        <a:rPr lang="en-GB" sz="800" b="1" dirty="0">
                          <a:effectLst/>
                        </a:rPr>
                        <a:t>ADD: </a:t>
                      </a:r>
                      <a:r>
                        <a:rPr lang="ru-RU" sz="800" b="1" dirty="0">
                          <a:effectLst/>
                        </a:rPr>
                        <a:t>изучите, как команда проходит все стадии своего исполнения в ядре и поэкспериментируйте с соответствующими арифметическими командами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15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Исполнение основных команд на конвейере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Команда </a:t>
                      </a:r>
                      <a:r>
                        <a:rPr lang="en-GB" sz="800" b="1" dirty="0">
                          <a:effectLst/>
                        </a:rPr>
                        <a:t>AND: </a:t>
                      </a:r>
                      <a:r>
                        <a:rPr lang="ru-RU" sz="800" b="1" dirty="0">
                          <a:effectLst/>
                        </a:rPr>
                        <a:t>изучите команду </a:t>
                      </a:r>
                      <a:r>
                        <a:rPr lang="en-GB" sz="800" b="1" dirty="0">
                          <a:effectLst/>
                        </a:rPr>
                        <a:t>AND </a:t>
                      </a:r>
                      <a:r>
                        <a:rPr lang="ru-RU" sz="800" b="1" dirty="0">
                          <a:effectLst/>
                        </a:rPr>
                        <a:t>и </a:t>
                      </a: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выполните соответствующие задания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16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Исполнение основных команд на конвейере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Команда </a:t>
                      </a:r>
                      <a:r>
                        <a:rPr lang="en-GB" sz="800" b="1" dirty="0">
                          <a:effectLst/>
                        </a:rPr>
                        <a:t>LW: </a:t>
                      </a:r>
                      <a:r>
                        <a:rPr lang="ru-RU" sz="800" b="1" dirty="0">
                          <a:effectLst/>
                        </a:rPr>
                        <a:t> изучите команду </a:t>
                      </a:r>
                      <a:r>
                        <a:rPr lang="en-GB" sz="800" b="1" dirty="0">
                          <a:effectLst/>
                        </a:rPr>
                        <a:t> LW </a:t>
                      </a:r>
                      <a:r>
                        <a:rPr lang="ru-RU" sz="800" b="1" dirty="0">
                          <a:effectLst/>
                        </a:rPr>
                        <a:t>и </a:t>
                      </a: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выполните соответствующие задания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17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Исполнение основных команд на конвейере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Команда </a:t>
                      </a:r>
                      <a:r>
                        <a:rPr lang="en-GB" sz="800" b="1" dirty="0">
                          <a:effectLst/>
                        </a:rPr>
                        <a:t>BEQ: </a:t>
                      </a:r>
                      <a:r>
                        <a:rPr lang="ru-RU" sz="800" b="1" dirty="0">
                          <a:effectLst/>
                        </a:rPr>
                        <a:t>изучите команду </a:t>
                      </a:r>
                      <a:r>
                        <a:rPr lang="en-GB" sz="800" b="1" dirty="0">
                          <a:effectLst/>
                        </a:rPr>
                        <a:t> BEQ </a:t>
                      </a:r>
                      <a:r>
                        <a:rPr lang="ru-RU" sz="800" b="1" dirty="0">
                          <a:effectLst/>
                        </a:rPr>
                        <a:t>и </a:t>
                      </a: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выполните соответствующие задания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9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18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Устройство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разрешения конфликтов (</a:t>
                      </a:r>
                      <a:r>
                        <a:rPr lang="en-GB" sz="800" b="1" dirty="0">
                          <a:effectLst/>
                        </a:rPr>
                        <a:t>Hazard Unit</a:t>
                      </a:r>
                      <a:r>
                        <a:rPr lang="ru-RU" sz="800" b="1" dirty="0">
                          <a:effectLst/>
                        </a:rPr>
                        <a:t>)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изучите, как логика разрешения конфликтов (</a:t>
                      </a:r>
                      <a:r>
                        <a:rPr lang="en-GB" sz="800" b="1" dirty="0">
                          <a:effectLst/>
                        </a:rPr>
                        <a:t>hazard logic</a:t>
                      </a:r>
                      <a:r>
                        <a:rPr lang="ru-RU" sz="800" b="1" dirty="0">
                          <a:effectLst/>
                        </a:rPr>
                        <a:t>)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реализована в ядре </a:t>
                      </a:r>
                      <a:r>
                        <a:rPr lang="en-GB" sz="800" b="1" dirty="0" err="1">
                          <a:effectLst/>
                        </a:rPr>
                        <a:t>microAptiv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19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</a:rPr>
                        <a:t>CorExtend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Добавление новых команд к</a:t>
                      </a:r>
                      <a:r>
                        <a:rPr lang="en-GB" sz="800" b="1" dirty="0">
                          <a:effectLst/>
                        </a:rPr>
                        <a:t> MIPSfpga: </a:t>
                      </a:r>
                      <a:r>
                        <a:rPr lang="ru-RU" sz="800" b="1" dirty="0">
                          <a:effectLst/>
                        </a:rPr>
                        <a:t>изучите, как применять интерфейс </a:t>
                      </a:r>
                      <a:r>
                        <a:rPr lang="en-GB" sz="800" b="1" dirty="0" err="1">
                          <a:effectLst/>
                        </a:rPr>
                        <a:t>CorExtend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для добавления </a:t>
                      </a:r>
                      <a:r>
                        <a:rPr lang="ru-RU" sz="800" b="1" dirty="0" err="1">
                          <a:effectLst/>
                        </a:rPr>
                        <a:t>несколькиих</a:t>
                      </a:r>
                      <a:r>
                        <a:rPr lang="ru-RU" sz="800" b="1" dirty="0">
                          <a:effectLst/>
                        </a:rPr>
                        <a:t> пользовательских команд </a:t>
                      </a:r>
                      <a:r>
                        <a:rPr lang="en-GB" sz="800" b="1" dirty="0">
                          <a:effectLst/>
                        </a:rPr>
                        <a:t>(UDIs) </a:t>
                      </a:r>
                      <a:r>
                        <a:rPr lang="ru-RU" sz="800" b="1" dirty="0">
                          <a:effectLst/>
                        </a:rPr>
                        <a:t>к набору команд </a:t>
                      </a:r>
                      <a:r>
                        <a:rPr lang="en-GB" sz="800" b="1" dirty="0">
                          <a:effectLst/>
                        </a:rPr>
                        <a:t>MIPS32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3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Part 4 (Memory System)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20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Основы кэширования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введение в кэши, доступные в ядре микропроцессора </a:t>
                      </a:r>
                      <a:r>
                        <a:rPr lang="en-GB" sz="800" b="1" dirty="0" err="1">
                          <a:effectLst/>
                        </a:rPr>
                        <a:t>MIPSfpga</a:t>
                      </a:r>
                      <a:r>
                        <a:rPr lang="en-GB" sz="800" b="1" dirty="0">
                          <a:effectLst/>
                        </a:rPr>
                        <a:t> (</a:t>
                      </a:r>
                      <a:r>
                        <a:rPr lang="en-GB" sz="800" b="1" dirty="0" err="1">
                          <a:effectLst/>
                        </a:rPr>
                        <a:t>microAptiv</a:t>
                      </a:r>
                      <a:r>
                        <a:rPr lang="en-GB" sz="800" b="1" dirty="0">
                          <a:effectLst/>
                        </a:rPr>
                        <a:t> UP)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21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Структура кэшей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проанализируйте детально структуру кэшей данных и реализуйте и тестируйте новые конфигурации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22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Кэш-контроллер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Анализ попаданий и промахов (</a:t>
                      </a:r>
                      <a:r>
                        <a:rPr lang="en-GB" sz="800" b="1" dirty="0">
                          <a:effectLst/>
                        </a:rPr>
                        <a:t>Hit and Miss</a:t>
                      </a:r>
                      <a:r>
                        <a:rPr lang="ru-RU" sz="800" b="1" dirty="0">
                          <a:effectLst/>
                        </a:rPr>
                        <a:t>)</a:t>
                      </a:r>
                      <a:r>
                        <a:rPr lang="en-GB" sz="800" b="1" dirty="0">
                          <a:effectLst/>
                        </a:rPr>
                        <a:t> : </a:t>
                      </a:r>
                      <a:r>
                        <a:rPr lang="ru-RU" sz="800" b="1" dirty="0">
                          <a:effectLst/>
                        </a:rPr>
                        <a:t>изучите теорию и практику управления </a:t>
                      </a:r>
                      <a:r>
                        <a:rPr lang="en-GB" sz="800" b="1" dirty="0">
                          <a:effectLst/>
                        </a:rPr>
                        <a:t>hit and miss </a:t>
                      </a:r>
                      <a:r>
                        <a:rPr lang="ru-RU" sz="800" b="1" dirty="0">
                          <a:effectLst/>
                        </a:rPr>
                        <a:t>внутри кэш-контроллера с помощью моделирования и упражнений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23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Кэш-контроллер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Политики управления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изучите и испытайте политики выделения, записи и замещения, доступные в </a:t>
                      </a:r>
                      <a:r>
                        <a:rPr lang="en-GB" sz="800" b="1" dirty="0" err="1">
                          <a:effectLst/>
                        </a:rPr>
                        <a:t>microAptiv</a:t>
                      </a:r>
                      <a:r>
                        <a:rPr lang="en-GB" sz="800" b="1" dirty="0">
                          <a:effectLst/>
                        </a:rPr>
                        <a:t>, </a:t>
                      </a:r>
                      <a:r>
                        <a:rPr lang="ru-RU" sz="800" b="1" dirty="0">
                          <a:effectLst/>
                        </a:rPr>
                        <a:t>и реализуйте новые политики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24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Кэш-контроллер</a:t>
                      </a:r>
                      <a:r>
                        <a:rPr lang="en-GB" sz="800" b="1" dirty="0">
                          <a:effectLst/>
                        </a:rPr>
                        <a:t>. </a:t>
                      </a:r>
                      <a:r>
                        <a:rPr lang="ru-RU" sz="800" b="1" dirty="0">
                          <a:effectLst/>
                        </a:rPr>
                        <a:t>Буфер хранения и буфер заполнения </a:t>
                      </a:r>
                      <a:r>
                        <a:rPr lang="en-GB" sz="800" b="1" dirty="0">
                          <a:effectLst/>
                        </a:rPr>
                        <a:t>: </a:t>
                      </a:r>
                      <a:r>
                        <a:rPr lang="ru-RU" sz="800" b="1" dirty="0">
                          <a:effectLst/>
                        </a:rPr>
                        <a:t>изучите, как эти два буфера работают, и поэкспериментируйте с разными шаблонами доступа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</a:rPr>
                        <a:t>25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Реализация </a:t>
                      </a:r>
                      <a:r>
                        <a:rPr lang="en-GB" sz="800" b="1" dirty="0">
                          <a:effectLst/>
                        </a:rPr>
                        <a:t>Scratchpad RAM : </a:t>
                      </a:r>
                      <a:r>
                        <a:rPr lang="ru-RU" sz="800" b="1" dirty="0">
                          <a:effectLst/>
                        </a:rPr>
                        <a:t>реализация команды </a:t>
                      </a:r>
                      <a:r>
                        <a:rPr lang="en-GB" sz="800" b="1" dirty="0">
                          <a:effectLst/>
                        </a:rPr>
                        <a:t>Scratchpad RAM </a:t>
                      </a:r>
                      <a:r>
                        <a:rPr lang="ru-RU" sz="800" b="1" dirty="0">
                          <a:effectLst/>
                        </a:rPr>
                        <a:t>в</a:t>
                      </a:r>
                      <a:r>
                        <a:rPr lang="en-GB" sz="800" b="1" dirty="0">
                          <a:effectLst/>
                        </a:rPr>
                        <a:t> </a:t>
                      </a:r>
                      <a:r>
                        <a:rPr lang="en-GB" sz="800" b="1" dirty="0" err="1">
                          <a:effectLst/>
                        </a:rPr>
                        <a:t>microAptiv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20913" y="341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7338" y="79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D2ED7-E1D9-4DBB-9577-127930C0D1B7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141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 err="1"/>
              <a:t>MIPSfpga</a:t>
            </a:r>
            <a:r>
              <a:rPr lang="en-GB" i="1" dirty="0">
                <a:sym typeface="Wingdings" panose="05000000000000000000" pitchFamily="2" charset="2"/>
              </a:rPr>
              <a:t></a:t>
            </a:r>
            <a:r>
              <a:rPr lang="ru-RU" i="1" dirty="0">
                <a:sym typeface="Wingdings" panose="05000000000000000000" pitchFamily="2" charset="2"/>
              </a:rPr>
              <a:t> реализация </a:t>
            </a:r>
            <a:r>
              <a:rPr lang="en-GB" i="1" dirty="0">
                <a:sym typeface="Wingdings" panose="05000000000000000000" pitchFamily="2" charset="2"/>
              </a:rPr>
              <a:t>MIPS </a:t>
            </a:r>
            <a:r>
              <a:rPr lang="ru-RU" i="1" dirty="0">
                <a:sym typeface="Wingdings" panose="05000000000000000000" pitchFamily="2" charset="2"/>
              </a:rPr>
              <a:t>в кремнии</a:t>
            </a:r>
            <a:endParaRPr lang="en-GB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13908" y="987574"/>
            <a:ext cx="8470238" cy="3762598"/>
          </a:xfrm>
        </p:spPr>
        <p:txBody>
          <a:bodyPr>
            <a:noAutofit/>
          </a:bodyPr>
          <a:lstStyle/>
          <a:p>
            <a:r>
              <a:rPr lang="en-GB" altLang="en-US" sz="1400" dirty="0"/>
              <a:t>EUROPRACTICE, UK:</a:t>
            </a:r>
            <a:br>
              <a:rPr lang="en-GB" altLang="en-US" sz="1400" dirty="0"/>
            </a:br>
            <a:r>
              <a:rPr lang="en-GB" altLang="en-US" sz="1400" b="0" dirty="0"/>
              <a:t>- MIPS warrior M Class </a:t>
            </a:r>
            <a:r>
              <a:rPr lang="ru-RU" altLang="en-US" sz="1400" b="0" dirty="0"/>
              <a:t>– ядро с аппаратной виртуализацией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Лицензии</a:t>
            </a:r>
            <a:r>
              <a:rPr lang="en-GB" altLang="en-US" sz="1400" b="0" dirty="0"/>
              <a:t> </a:t>
            </a:r>
            <a:r>
              <a:rPr lang="ru-RU" altLang="en-US" sz="1400" b="0" dirty="0"/>
              <a:t>на изготовление до </a:t>
            </a:r>
            <a:r>
              <a:rPr lang="en-GB" altLang="en-US" sz="1400" b="0" dirty="0"/>
              <a:t>100 </a:t>
            </a:r>
            <a:r>
              <a:rPr lang="ru-RU" altLang="en-US" sz="1400" b="0" dirty="0" err="1"/>
              <a:t>шт</a:t>
            </a:r>
            <a:r>
              <a:rPr lang="ru-RU" altLang="en-US" sz="1400" b="0" dirty="0"/>
              <a:t> в кремнии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Скромный ежегодный платеж</a:t>
            </a:r>
            <a:br>
              <a:rPr lang="en-GB" altLang="en-US" sz="1400" b="0" dirty="0"/>
            </a:br>
            <a:r>
              <a:rPr lang="en-GB" altLang="en-US" sz="1400" b="0" dirty="0"/>
              <a:t>- Synopsys &amp; Cadence </a:t>
            </a:r>
            <a:r>
              <a:rPr lang="ru-RU" altLang="en-US" sz="1400" b="0" dirty="0"/>
              <a:t>маршруты проектирования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Поддержка процесса проектирования плюс курс обучения цифровому маршруту в расширенной версии под ядро </a:t>
            </a:r>
            <a:r>
              <a:rPr lang="en-GB" altLang="en-US" sz="1400" b="0" dirty="0"/>
              <a:t>MIPS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Возможно:</a:t>
            </a:r>
            <a:r>
              <a:rPr lang="en-GB" altLang="en-US" sz="1400" b="0" dirty="0"/>
              <a:t> UMC 65nm </a:t>
            </a:r>
            <a:r>
              <a:rPr lang="ru-RU" altLang="en-US" sz="1400" b="0" dirty="0"/>
              <a:t>техпроцесс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Территория</a:t>
            </a:r>
            <a:r>
              <a:rPr lang="en-GB" altLang="en-US" sz="1400" b="0" dirty="0"/>
              <a:t>: </a:t>
            </a:r>
            <a:r>
              <a:rPr lang="ru-RU" sz="1400" b="0" dirty="0"/>
              <a:t>Европа (в том числе Россия), Ближний Восток и Африка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Есть первые продажи</a:t>
            </a:r>
            <a:r>
              <a:rPr lang="en-GB" altLang="en-US" sz="1400" b="0" dirty="0"/>
              <a:t>!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САПР</a:t>
            </a:r>
            <a:r>
              <a:rPr lang="en-GB" altLang="en-US" sz="1400" b="0" dirty="0"/>
              <a:t> –</a:t>
            </a:r>
            <a:r>
              <a:rPr lang="ru-RU" altLang="en-US" sz="1400" b="0" dirty="0"/>
              <a:t> см.</a:t>
            </a:r>
            <a:r>
              <a:rPr lang="en-GB" altLang="en-US" sz="1400" b="0" dirty="0"/>
              <a:t> </a:t>
            </a:r>
            <a:r>
              <a:rPr lang="en-GB" altLang="en-US" sz="1400" b="0" dirty="0">
                <a:hlinkClick r:id="rId2"/>
              </a:rPr>
              <a:t>Design Tools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Пресс-релиз </a:t>
            </a:r>
            <a:r>
              <a:rPr lang="ru-RU" altLang="en-US" sz="1400" b="0" dirty="0">
                <a:hlinkClick r:id="rId3"/>
              </a:rPr>
              <a:t>–</a:t>
            </a:r>
            <a:r>
              <a:rPr lang="ru-RU" altLang="en-US" sz="1400" b="0" dirty="0"/>
              <a:t> см. </a:t>
            </a:r>
            <a:r>
              <a:rPr lang="en-GB" altLang="en-US" sz="1400" b="0" dirty="0">
                <a:solidFill>
                  <a:srgbClr val="B41E5A"/>
                </a:solidFill>
                <a:hlinkClick r:id="rId3"/>
              </a:rPr>
              <a:t>Press Release</a:t>
            </a:r>
            <a:endParaRPr lang="en-GB" altLang="en-US" sz="1400" b="0" dirty="0"/>
          </a:p>
          <a:p>
            <a:r>
              <a:rPr lang="en-GB" altLang="en-US" sz="1400" dirty="0"/>
              <a:t>MOSIS, USA:</a:t>
            </a:r>
            <a:br>
              <a:rPr lang="en-GB" altLang="en-US" sz="140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ядро </a:t>
            </a:r>
            <a:r>
              <a:rPr lang="en-GB" altLang="en-US" sz="1400" b="0" dirty="0"/>
              <a:t>MIPS warrior M </a:t>
            </a:r>
            <a:r>
              <a:rPr lang="en-GB" altLang="en-US" sz="1400" b="0" dirty="0" err="1"/>
              <a:t>Cla</a:t>
            </a:r>
            <a:r>
              <a:rPr lang="en-US" altLang="en-US" sz="1400" b="0" dirty="0" err="1"/>
              <a:t>ss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Лицензии</a:t>
            </a:r>
            <a:r>
              <a:rPr lang="en-GB" altLang="en-US" sz="1400" b="0" dirty="0"/>
              <a:t> </a:t>
            </a:r>
            <a:r>
              <a:rPr lang="ru-RU" altLang="en-US" sz="1400" b="0" dirty="0"/>
              <a:t>на изготовление до </a:t>
            </a:r>
            <a:r>
              <a:rPr lang="en-GB" altLang="en-US" sz="1400" b="0" dirty="0"/>
              <a:t>100 </a:t>
            </a:r>
            <a:r>
              <a:rPr lang="ru-RU" altLang="en-US" sz="1400" b="0" dirty="0" err="1"/>
              <a:t>шт</a:t>
            </a:r>
            <a:r>
              <a:rPr lang="ru-RU" altLang="en-US" sz="1400" b="0" dirty="0"/>
              <a:t> в кремнии</a:t>
            </a:r>
            <a:br>
              <a:rPr lang="en-GB" altLang="en-US" sz="140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Территория</a:t>
            </a:r>
            <a:r>
              <a:rPr lang="en-GB" altLang="en-US" sz="1400" b="0" dirty="0"/>
              <a:t>: </a:t>
            </a:r>
            <a:r>
              <a:rPr lang="ru-RU" altLang="en-US" sz="1400" b="0" dirty="0"/>
              <a:t>США, Канада, Китай, Япония, Корея, Сингапур, Бразилия</a:t>
            </a:r>
            <a:r>
              <a:rPr lang="en-GB" altLang="en-US" sz="1400" b="0" dirty="0"/>
              <a:t> </a:t>
            </a:r>
            <a:br>
              <a:rPr lang="en-GB" altLang="en-US" sz="1400" b="0" dirty="0"/>
            </a:br>
            <a:r>
              <a:rPr lang="en-GB" altLang="en-US" sz="1400" b="0" dirty="0"/>
              <a:t>- </a:t>
            </a:r>
            <a:r>
              <a:rPr lang="ru-RU" altLang="en-US" sz="1400" b="0" dirty="0"/>
              <a:t>Местная поддержка в Лос-Анжелесе и Шанхае</a:t>
            </a:r>
            <a:endParaRPr lang="en-GB" altLang="en-US" sz="1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8046" y="699583"/>
            <a:ext cx="8694444" cy="2159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Пути прототипирования в кремнии..</a:t>
            </a:r>
            <a:r>
              <a:rPr lang="en-GB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03" y="555526"/>
            <a:ext cx="360040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573" y="3219822"/>
            <a:ext cx="4024114" cy="96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B3BDD-9DE7-49B0-9E9D-8525149BF588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4927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Connected MCU</a:t>
            </a:r>
            <a:r>
              <a:rPr lang="ru-RU" dirty="0"/>
              <a:t> курс с лабораторными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000" y="699542"/>
            <a:ext cx="8604480" cy="4032448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lang="ru-RU" sz="1200" i="1" kern="1200" dirty="0">
                <a:solidFill>
                  <a:srgbClr val="9230A0"/>
                </a:solidFill>
                <a:latin typeface="Arial" pitchFamily="34" charset="0"/>
                <a:cs typeface="Arial" pitchFamily="34" charset="0"/>
              </a:rPr>
              <a:t>Изучение 3</a:t>
            </a:r>
            <a:r>
              <a:rPr lang="en-GB" sz="1200" i="1" kern="1200" dirty="0">
                <a:solidFill>
                  <a:srgbClr val="9230A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ru-RU" sz="1200" i="1" kern="1200" dirty="0">
                <a:solidFill>
                  <a:srgbClr val="9230A0"/>
                </a:solidFill>
                <a:latin typeface="Arial" pitchFamily="34" charset="0"/>
                <a:cs typeface="Arial" pitchFamily="34" charset="0"/>
              </a:rPr>
              <a:t>разрядных микроконтроллеров</a:t>
            </a:r>
            <a:r>
              <a:rPr lang="en-GB" sz="1200" i="1" kern="1200" dirty="0">
                <a:solidFill>
                  <a:srgbClr val="9230A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GB" sz="1200" i="1" kern="1200" dirty="0">
                <a:latin typeface="Arial" pitchFamily="34" charset="0"/>
                <a:cs typeface="Arial" pitchFamily="34" charset="0"/>
              </a:rPr>
            </a:br>
            <a:endParaRPr lang="ru-RU" sz="1200" i="1" kern="12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lang="ru-RU" sz="1100" kern="1200" spc="-10" dirty="0">
                <a:cs typeface="Arial" pitchFamily="34" charset="0"/>
              </a:rPr>
              <a:t>Аудитория</a:t>
            </a:r>
            <a:r>
              <a:rPr lang="en-GB" sz="1100" kern="1200" spc="-10" dirty="0">
                <a:cs typeface="Arial" pitchFamily="34" charset="0"/>
              </a:rPr>
              <a:t>:</a:t>
            </a:r>
            <a:r>
              <a:rPr lang="en-GB" sz="1100" b="0" kern="1200" spc="-10" dirty="0">
                <a:cs typeface="Arial" pitchFamily="34" charset="0"/>
              </a:rPr>
              <a:t> </a:t>
            </a:r>
            <a:r>
              <a:rPr lang="ru-RU" sz="1100" b="0" kern="1200" spc="-10" dirty="0">
                <a:cs typeface="Arial" pitchFamily="34" charset="0"/>
              </a:rPr>
              <a:t>Первый </a:t>
            </a:r>
            <a:r>
              <a:rPr lang="ru-RU" sz="1100" b="0" kern="1200" dirty="0">
                <a:cs typeface="Arial" pitchFamily="34" charset="0"/>
              </a:rPr>
              <a:t>курс по микроконтроллерам  для студентов-бакалавров</a:t>
            </a:r>
            <a:r>
              <a:rPr lang="en-GB" sz="1100" b="0" kern="1200" spc="-10" dirty="0">
                <a:cs typeface="Arial" pitchFamily="34" charset="0"/>
              </a:rPr>
              <a:t>: 2</a:t>
            </a:r>
            <a:r>
              <a:rPr lang="ru-RU" sz="1100" b="0" kern="1200" spc="-10" dirty="0">
                <a:cs typeface="Arial" pitchFamily="34" charset="0"/>
              </a:rPr>
              <a:t>й</a:t>
            </a:r>
            <a:r>
              <a:rPr lang="en-GB" sz="1100" b="0" kern="1200" spc="-10" dirty="0">
                <a:cs typeface="Arial" pitchFamily="34" charset="0"/>
              </a:rPr>
              <a:t> </a:t>
            </a:r>
            <a:r>
              <a:rPr lang="ru-RU" sz="1100" b="0" kern="1200" spc="-10" dirty="0">
                <a:cs typeface="Arial" pitchFamily="34" charset="0"/>
              </a:rPr>
              <a:t>семестр специальности электронная и компьютерная инженерия</a:t>
            </a:r>
            <a:r>
              <a:rPr lang="en-GB" sz="1100" b="0" kern="1200" spc="-10" dirty="0">
                <a:cs typeface="Arial" pitchFamily="34" charset="0"/>
              </a:rPr>
              <a:t>, </a:t>
            </a:r>
            <a:r>
              <a:rPr lang="ru-RU" sz="1100" b="0" kern="1200" spc="-10" dirty="0">
                <a:cs typeface="Arial" pitchFamily="34" charset="0"/>
              </a:rPr>
              <a:t>механотроника</a:t>
            </a:r>
            <a:endParaRPr lang="en-GB" sz="1100" b="0" kern="1200" spc="-10" dirty="0"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lang="en-GB" sz="1100" b="0" kern="1200" dirty="0">
                <a:cs typeface="Arial" pitchFamily="34" charset="0"/>
              </a:rPr>
              <a:t>	</a:t>
            </a:r>
            <a:br>
              <a:rPr lang="en-GB" sz="1100" b="0" kern="1200" dirty="0">
                <a:cs typeface="Arial" pitchFamily="34" charset="0"/>
              </a:rPr>
            </a:br>
            <a:r>
              <a:rPr lang="ru-RU" sz="1100" i="1" kern="1200" dirty="0">
                <a:latin typeface="Arial" pitchFamily="34" charset="0"/>
                <a:cs typeface="Arial" pitchFamily="34" charset="0"/>
              </a:rPr>
              <a:t>Темы</a:t>
            </a:r>
            <a:r>
              <a:rPr lang="en-GB" sz="1100" i="1" kern="1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Встраивание компьютера в систему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Микроконтроллеры и компьютеры, сравнение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Подключение к внешнему миру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Средства разработки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Концепции проектирования программ и средства разработки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Отладка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Основы периферийного оборудования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базовые концепции и ввод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вывод цифровых данных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Основы параллелизма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потоки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прерывания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борьба с дребезгом контактов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Периферия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аналоговые интерфейсы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счетчики и таймеры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коммуникации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взаимодействие с устройствами 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Arduino</a:t>
            </a: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Усложнение параллелизма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операционные системы реального времени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многоскоростные потоки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обработка прерываний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Повышение производительности 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CPU: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анализ программного обеспечения и его оптимизация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архитектуры</a:t>
            </a:r>
            <a:endParaRPr lang="en-GB" sz="1100" b="0" kern="1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Интернет вещей (</a:t>
            </a:r>
            <a:r>
              <a:rPr lang="en-GB" sz="1100" b="0" kern="1200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)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обзор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создание системы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 Creator IoT</a:t>
            </a:r>
            <a:r>
              <a:rPr lang="ru-RU" sz="1100" b="0" kern="1200" dirty="0">
                <a:latin typeface="Arial" pitchFamily="34" charset="0"/>
                <a:cs typeface="Arial" pitchFamily="34" charset="0"/>
              </a:rPr>
              <a:t> на базе фреймворка с открытыми кодами</a:t>
            </a:r>
            <a:r>
              <a:rPr lang="en-GB" sz="1100" b="0" kern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1B029-705B-43E3-9907-72FA13B7FBB7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41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Платформы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945" y="881902"/>
            <a:ext cx="1451948" cy="76445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04644" y="4638825"/>
            <a:ext cx="1378798" cy="1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2pPr>
            <a:lvl3pPr marL="895350" indent="-1746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3pPr>
            <a:lvl4pPr marL="1257300" indent="-1809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4pPr>
            <a:lvl5pPr marL="2557463" indent="-3429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0146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4718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9290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43862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buNone/>
              <a:tabLst>
                <a:tab pos="335756" algn="l"/>
                <a:tab pos="470297" algn="l"/>
              </a:tabLst>
            </a:pPr>
            <a:r>
              <a:rPr lang="en-GB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courtesy of </a:t>
            </a:r>
            <a:r>
              <a:rPr lang="en-GB" sz="8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Digilent</a:t>
            </a:r>
            <a:r>
              <a:rPr lang="en-GB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Microchip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46753" y="2596237"/>
            <a:ext cx="3397247" cy="2463005"/>
            <a:chOff x="106415" y="3017162"/>
            <a:chExt cx="4529663" cy="3284007"/>
          </a:xfrm>
        </p:grpSpPr>
        <p:pic>
          <p:nvPicPr>
            <p:cNvPr id="1026" name="Picture 2" descr="https://digilentinc.com/Data/Products/CHIPKIT-WIFIRE/chipKIT-WiFIRE-obl-600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5" y="3017162"/>
              <a:ext cx="4529663" cy="328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2310281" y="3973781"/>
              <a:ext cx="753800" cy="735263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2975" y="1681543"/>
            <a:ext cx="2709999" cy="982338"/>
          </a:xfrm>
          <a:prstGeom prst="rect">
            <a:avLst/>
          </a:prstGeom>
          <a:noFill/>
          <a:ln w="28575">
            <a:noFill/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chipKIT Wi-FIRE </a:t>
            </a:r>
            <a:br>
              <a:rPr lang="ru-RU" sz="1500" dirty="0">
                <a:solidFill>
                  <a:schemeClr val="accent1"/>
                </a:solidFill>
              </a:rPr>
            </a:br>
            <a:r>
              <a:rPr lang="ru-RU" sz="1500" dirty="0">
                <a:solidFill>
                  <a:schemeClr val="accent1"/>
                </a:solidFill>
              </a:rPr>
              <a:t>плата для разработки </a:t>
            </a:r>
            <a:br>
              <a:rPr lang="ru-RU" sz="1500" dirty="0">
                <a:solidFill>
                  <a:schemeClr val="accent1"/>
                </a:solidFill>
              </a:rPr>
            </a:br>
            <a:r>
              <a:rPr lang="ru-RU" sz="1500" dirty="0">
                <a:solidFill>
                  <a:schemeClr val="accent1"/>
                </a:solidFill>
              </a:rPr>
              <a:t>добавляет ввод-вывод и блок питания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8605" y="1681543"/>
            <a:ext cx="3200239" cy="982338"/>
          </a:xfrm>
          <a:prstGeom prst="rect">
            <a:avLst/>
          </a:prstGeom>
          <a:noFill/>
          <a:ln w="28575">
            <a:noFill/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PIC32MZ </a:t>
            </a:r>
            <a:r>
              <a:rPr lang="ru-RU" sz="1500" dirty="0">
                <a:solidFill>
                  <a:schemeClr val="accent1"/>
                </a:solidFill>
              </a:rPr>
              <a:t>микроконтроллер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ru-RU" sz="1500" dirty="0">
                <a:solidFill>
                  <a:schemeClr val="accent1"/>
                </a:solidFill>
              </a:rPr>
              <a:t>добавляет память, управление, схемы интерфейсов и обеспечения надежности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095" y="1681543"/>
            <a:ext cx="2576640" cy="982338"/>
          </a:xfrm>
          <a:prstGeom prst="rect">
            <a:avLst/>
          </a:prstGeom>
          <a:noFill/>
          <a:ln w="28575">
            <a:noFill/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MIPS32 Warrior M-Class </a:t>
            </a:r>
            <a:r>
              <a:rPr lang="ru-RU" sz="1500" dirty="0">
                <a:solidFill>
                  <a:schemeClr val="accent1"/>
                </a:solidFill>
              </a:rPr>
              <a:t>процессорное ядро исполняет команды программы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 rot="1073835" flipH="1">
            <a:off x="5710121" y="3075671"/>
            <a:ext cx="1654860" cy="683982"/>
          </a:xfrm>
          <a:custGeom>
            <a:avLst/>
            <a:gdLst>
              <a:gd name="connsiteX0" fmla="*/ 1628775 w 1628775"/>
              <a:gd name="connsiteY0" fmla="*/ 228600 h 228600"/>
              <a:gd name="connsiteX1" fmla="*/ 885825 w 1628775"/>
              <a:gd name="connsiteY1" fmla="*/ 0 h 228600"/>
              <a:gd name="connsiteX2" fmla="*/ 0 w 1628775"/>
              <a:gd name="connsiteY2" fmla="*/ 85725 h 228600"/>
              <a:gd name="connsiteX3" fmla="*/ 0 w 1628775"/>
              <a:gd name="connsiteY3" fmla="*/ 85725 h 228600"/>
              <a:gd name="connsiteX0" fmla="*/ 1628775 w 1628775"/>
              <a:gd name="connsiteY0" fmla="*/ 238125 h 238125"/>
              <a:gd name="connsiteX1" fmla="*/ 742950 w 1628775"/>
              <a:gd name="connsiteY1" fmla="*/ 0 h 238125"/>
              <a:gd name="connsiteX2" fmla="*/ 0 w 1628775"/>
              <a:gd name="connsiteY2" fmla="*/ 95250 h 238125"/>
              <a:gd name="connsiteX3" fmla="*/ 0 w 1628775"/>
              <a:gd name="connsiteY3" fmla="*/ 95250 h 238125"/>
              <a:gd name="connsiteX0" fmla="*/ 1628775 w 1628775"/>
              <a:gd name="connsiteY0" fmla="*/ 238361 h 238361"/>
              <a:gd name="connsiteX1" fmla="*/ 742950 w 1628775"/>
              <a:gd name="connsiteY1" fmla="*/ 236 h 238361"/>
              <a:gd name="connsiteX2" fmla="*/ 0 w 1628775"/>
              <a:gd name="connsiteY2" fmla="*/ 95486 h 238361"/>
              <a:gd name="connsiteX3" fmla="*/ 0 w 1628775"/>
              <a:gd name="connsiteY3" fmla="*/ 95486 h 238361"/>
              <a:gd name="connsiteX0" fmla="*/ 1628775 w 1628775"/>
              <a:gd name="connsiteY0" fmla="*/ 144992 h 144992"/>
              <a:gd name="connsiteX1" fmla="*/ 752475 w 1628775"/>
              <a:gd name="connsiteY1" fmla="*/ 2117 h 144992"/>
              <a:gd name="connsiteX2" fmla="*/ 0 w 1628775"/>
              <a:gd name="connsiteY2" fmla="*/ 2117 h 144992"/>
              <a:gd name="connsiteX3" fmla="*/ 0 w 1628775"/>
              <a:gd name="connsiteY3" fmla="*/ 2117 h 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775" h="144992">
                <a:moveTo>
                  <a:pt x="1628775" y="144992"/>
                </a:moveTo>
                <a:cubicBezTo>
                  <a:pt x="1393031" y="42598"/>
                  <a:pt x="814387" y="6879"/>
                  <a:pt x="752475" y="2117"/>
                </a:cubicBezTo>
                <a:cubicBezTo>
                  <a:pt x="690563" y="-2645"/>
                  <a:pt x="125412" y="2117"/>
                  <a:pt x="0" y="2117"/>
                </a:cubicBezTo>
                <a:lnTo>
                  <a:pt x="0" y="2117"/>
                </a:lnTo>
              </a:path>
            </a:pathLst>
          </a:custGeom>
          <a:noFill/>
          <a:ln w="117475" cap="flat" cmpd="sng" algn="ctr">
            <a:solidFill>
              <a:srgbClr val="FFC000">
                <a:alpha val="67000"/>
              </a:srgbClr>
            </a:solidFill>
            <a:prstDash val="solid"/>
            <a:round/>
            <a:headEnd type="none" w="lg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Picture 3" descr="\\kldata4\graphics\Press\IMG_Corporate\IMG_logo\Imagination\png_RGB\Imagination_Logo_Primary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15" y="794704"/>
            <a:ext cx="1602458" cy="8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ips-m515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47" y="2631648"/>
            <a:ext cx="2661258" cy="21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microchip.com/_images/32bit/PIC32MZECfamilybloc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374" y="2631648"/>
            <a:ext cx="2290182" cy="21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3445983" y="2647995"/>
            <a:ext cx="956274" cy="80920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 rot="1665938" flipH="1">
            <a:off x="2889040" y="2790059"/>
            <a:ext cx="516275" cy="283898"/>
          </a:xfrm>
          <a:custGeom>
            <a:avLst/>
            <a:gdLst>
              <a:gd name="connsiteX0" fmla="*/ 1628775 w 1628775"/>
              <a:gd name="connsiteY0" fmla="*/ 228600 h 228600"/>
              <a:gd name="connsiteX1" fmla="*/ 885825 w 1628775"/>
              <a:gd name="connsiteY1" fmla="*/ 0 h 228600"/>
              <a:gd name="connsiteX2" fmla="*/ 0 w 1628775"/>
              <a:gd name="connsiteY2" fmla="*/ 85725 h 228600"/>
              <a:gd name="connsiteX3" fmla="*/ 0 w 1628775"/>
              <a:gd name="connsiteY3" fmla="*/ 85725 h 228600"/>
              <a:gd name="connsiteX0" fmla="*/ 1628775 w 1628775"/>
              <a:gd name="connsiteY0" fmla="*/ 238125 h 238125"/>
              <a:gd name="connsiteX1" fmla="*/ 742950 w 1628775"/>
              <a:gd name="connsiteY1" fmla="*/ 0 h 238125"/>
              <a:gd name="connsiteX2" fmla="*/ 0 w 1628775"/>
              <a:gd name="connsiteY2" fmla="*/ 95250 h 238125"/>
              <a:gd name="connsiteX3" fmla="*/ 0 w 1628775"/>
              <a:gd name="connsiteY3" fmla="*/ 95250 h 238125"/>
              <a:gd name="connsiteX0" fmla="*/ 1628775 w 1628775"/>
              <a:gd name="connsiteY0" fmla="*/ 238361 h 238361"/>
              <a:gd name="connsiteX1" fmla="*/ 742950 w 1628775"/>
              <a:gd name="connsiteY1" fmla="*/ 236 h 238361"/>
              <a:gd name="connsiteX2" fmla="*/ 0 w 1628775"/>
              <a:gd name="connsiteY2" fmla="*/ 95486 h 238361"/>
              <a:gd name="connsiteX3" fmla="*/ 0 w 1628775"/>
              <a:gd name="connsiteY3" fmla="*/ 95486 h 238361"/>
              <a:gd name="connsiteX0" fmla="*/ 1628775 w 1628775"/>
              <a:gd name="connsiteY0" fmla="*/ 144992 h 144992"/>
              <a:gd name="connsiteX1" fmla="*/ 752475 w 1628775"/>
              <a:gd name="connsiteY1" fmla="*/ 2117 h 144992"/>
              <a:gd name="connsiteX2" fmla="*/ 0 w 1628775"/>
              <a:gd name="connsiteY2" fmla="*/ 2117 h 144992"/>
              <a:gd name="connsiteX3" fmla="*/ 0 w 1628775"/>
              <a:gd name="connsiteY3" fmla="*/ 2117 h 144992"/>
              <a:gd name="connsiteX0" fmla="*/ 2095500 w 2095500"/>
              <a:gd name="connsiteY0" fmla="*/ 378530 h 378530"/>
              <a:gd name="connsiteX1" fmla="*/ 752475 w 2095500"/>
              <a:gd name="connsiteY1" fmla="*/ 26105 h 378530"/>
              <a:gd name="connsiteX2" fmla="*/ 0 w 2095500"/>
              <a:gd name="connsiteY2" fmla="*/ 26105 h 378530"/>
              <a:gd name="connsiteX3" fmla="*/ 0 w 2095500"/>
              <a:gd name="connsiteY3" fmla="*/ 26105 h 3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378530">
                <a:moveTo>
                  <a:pt x="2095500" y="378530"/>
                </a:moveTo>
                <a:cubicBezTo>
                  <a:pt x="1859756" y="276136"/>
                  <a:pt x="1101725" y="84842"/>
                  <a:pt x="752475" y="26105"/>
                </a:cubicBezTo>
                <a:cubicBezTo>
                  <a:pt x="403225" y="-32632"/>
                  <a:pt x="125412" y="26105"/>
                  <a:pt x="0" y="26105"/>
                </a:cubicBezTo>
                <a:lnTo>
                  <a:pt x="0" y="26105"/>
                </a:lnTo>
              </a:path>
            </a:pathLst>
          </a:custGeom>
          <a:noFill/>
          <a:ln w="117475" cap="flat" cmpd="sng" algn="ctr">
            <a:solidFill>
              <a:srgbClr val="FFC000">
                <a:alpha val="67000"/>
              </a:srgbClr>
            </a:solidFill>
            <a:prstDash val="solid"/>
            <a:round/>
            <a:headEnd type="none" w="lg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2" descr="\\imgtec.org\data\Common\KingsLangley\HomeFolders\Rose.Li\Styling logos and guide\Digilent latest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39" y="1052893"/>
            <a:ext cx="29813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B585A2-AB93-45E2-93F8-1EBBDEE21086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3528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Среды Разработки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49" y="713701"/>
            <a:ext cx="4057650" cy="3000375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3887">
            <a:off x="4560864" y="647700"/>
            <a:ext cx="147684" cy="215900"/>
          </a:xfrm>
        </p:spPr>
      </p:pic>
      <p:pic>
        <p:nvPicPr>
          <p:cNvPr id="7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530" y="2893633"/>
            <a:ext cx="2895641" cy="20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40457" y="1003052"/>
            <a:ext cx="2830047" cy="1667086"/>
            <a:chOff x="1310414" y="1734857"/>
            <a:chExt cx="3773396" cy="22227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14" y="1734857"/>
              <a:ext cx="3773396" cy="208602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3159011" y="3852864"/>
              <a:ext cx="100920" cy="10477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8226" y="3594305"/>
            <a:ext cx="3824866" cy="1167004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MPLAB X </a:t>
            </a:r>
            <a:b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Интегрированная среда разработки (ИСР)</a:t>
            </a:r>
            <a:b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 ПК разработчика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Написание и отладка программ на </a:t>
            </a:r>
            <a:b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C, C++, </a:t>
            </a: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ассемблере с профессиональными САПР от 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Microchip’s.</a:t>
            </a:r>
            <a:endParaRPr lang="en-US" sz="1200" b="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01" y="1076161"/>
            <a:ext cx="2266245" cy="982338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PICkit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3 </a:t>
            </a: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Отладчик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/</a:t>
            </a: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Программист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Загружает программы и обеспечивает удаленную отладку</a:t>
            </a:r>
            <a:endParaRPr lang="en-US" sz="12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9802" y="2276642"/>
            <a:ext cx="2933145" cy="613006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none" lIns="58437" tIns="29219" rIns="58437" bIns="29219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chipKIT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Wi-FIRE </a:t>
            </a:r>
          </a:p>
          <a:p>
            <a:pPr algn="ctr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Плата Разработчика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 плате исполняются программы</a:t>
            </a:r>
            <a:endParaRPr lang="en-US" sz="12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081235" y="1121181"/>
            <a:ext cx="2049143" cy="1934843"/>
          </a:xfrm>
          <a:custGeom>
            <a:avLst/>
            <a:gdLst>
              <a:gd name="connsiteX0" fmla="*/ 0 w 2149433"/>
              <a:gd name="connsiteY0" fmla="*/ 2285632 h 2285632"/>
              <a:gd name="connsiteX1" fmla="*/ 718457 w 2149433"/>
              <a:gd name="connsiteY1" fmla="*/ 1774993 h 2285632"/>
              <a:gd name="connsiteX2" fmla="*/ 997527 w 2149433"/>
              <a:gd name="connsiteY2" fmla="*/ 504333 h 2285632"/>
              <a:gd name="connsiteX3" fmla="*/ 1389413 w 2149433"/>
              <a:gd name="connsiteY3" fmla="*/ 47133 h 2285632"/>
              <a:gd name="connsiteX4" fmla="*/ 2000992 w 2149433"/>
              <a:gd name="connsiteY4" fmla="*/ 23382 h 2285632"/>
              <a:gd name="connsiteX5" fmla="*/ 2149433 w 2149433"/>
              <a:gd name="connsiteY5" fmla="*/ 124322 h 2285632"/>
              <a:gd name="connsiteX6" fmla="*/ 2149433 w 2149433"/>
              <a:gd name="connsiteY6" fmla="*/ 124322 h 22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9433" h="2285632">
                <a:moveTo>
                  <a:pt x="0" y="2285632"/>
                </a:moveTo>
                <a:cubicBezTo>
                  <a:pt x="276101" y="2178754"/>
                  <a:pt x="552203" y="2071876"/>
                  <a:pt x="718457" y="1774993"/>
                </a:cubicBezTo>
                <a:cubicBezTo>
                  <a:pt x="884712" y="1478110"/>
                  <a:pt x="885701" y="792310"/>
                  <a:pt x="997527" y="504333"/>
                </a:cubicBezTo>
                <a:cubicBezTo>
                  <a:pt x="1109353" y="216356"/>
                  <a:pt x="1222169" y="127291"/>
                  <a:pt x="1389413" y="47133"/>
                </a:cubicBezTo>
                <a:cubicBezTo>
                  <a:pt x="1556657" y="-33025"/>
                  <a:pt x="1874322" y="10517"/>
                  <a:pt x="2000992" y="23382"/>
                </a:cubicBezTo>
                <a:cubicBezTo>
                  <a:pt x="2127662" y="36247"/>
                  <a:pt x="2149433" y="124322"/>
                  <a:pt x="2149433" y="124322"/>
                </a:cubicBezTo>
                <a:lnTo>
                  <a:pt x="2149433" y="124322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299193" y="1392870"/>
            <a:ext cx="489725" cy="2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2pPr>
            <a:lvl3pPr marL="895350" indent="-1746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3pPr>
            <a:lvl4pPr marL="1257300" indent="-1809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rgbClr val="000099"/>
                </a:solidFill>
                <a:latin typeface="+mn-lt"/>
                <a:cs typeface="+mn-cs"/>
              </a:defRPr>
            </a:lvl4pPr>
            <a:lvl5pPr marL="2557463" indent="-3429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0146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4718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9290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4386263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buNone/>
              <a:tabLst>
                <a:tab pos="335756" algn="l"/>
                <a:tab pos="470297" algn="l"/>
              </a:tabLst>
            </a:pPr>
            <a:r>
              <a:rPr lang="en-GB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5980711" y="2961409"/>
            <a:ext cx="828304" cy="863930"/>
          </a:xfrm>
          <a:custGeom>
            <a:avLst/>
            <a:gdLst>
              <a:gd name="connsiteX0" fmla="*/ 0 w 1104405"/>
              <a:gd name="connsiteY0" fmla="*/ 100941 h 1151907"/>
              <a:gd name="connsiteX1" fmla="*/ 89064 w 1104405"/>
              <a:gd name="connsiteY1" fmla="*/ 308759 h 1151907"/>
              <a:gd name="connsiteX2" fmla="*/ 332509 w 1104405"/>
              <a:gd name="connsiteY2" fmla="*/ 504702 h 1151907"/>
              <a:gd name="connsiteX3" fmla="*/ 682831 w 1104405"/>
              <a:gd name="connsiteY3" fmla="*/ 611580 h 1151907"/>
              <a:gd name="connsiteX4" fmla="*/ 1045028 w 1104405"/>
              <a:gd name="connsiteY4" fmla="*/ 1151907 h 1151907"/>
              <a:gd name="connsiteX5" fmla="*/ 1098467 w 1104405"/>
              <a:gd name="connsiteY5" fmla="*/ 1140032 h 1151907"/>
              <a:gd name="connsiteX6" fmla="*/ 1104405 w 1104405"/>
              <a:gd name="connsiteY6" fmla="*/ 1116281 h 1151907"/>
              <a:gd name="connsiteX7" fmla="*/ 807522 w 1104405"/>
              <a:gd name="connsiteY7" fmla="*/ 504702 h 1151907"/>
              <a:gd name="connsiteX8" fmla="*/ 700644 w 1104405"/>
              <a:gd name="connsiteY8" fmla="*/ 403761 h 1151907"/>
              <a:gd name="connsiteX9" fmla="*/ 391885 w 1104405"/>
              <a:gd name="connsiteY9" fmla="*/ 190006 h 1151907"/>
              <a:gd name="connsiteX10" fmla="*/ 285007 w 1104405"/>
              <a:gd name="connsiteY10" fmla="*/ 0 h 1151907"/>
              <a:gd name="connsiteX11" fmla="*/ 0 w 1104405"/>
              <a:gd name="connsiteY11" fmla="*/ 100941 h 115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4405" h="1151907">
                <a:moveTo>
                  <a:pt x="0" y="100941"/>
                </a:moveTo>
                <a:lnTo>
                  <a:pt x="89064" y="308759"/>
                </a:lnTo>
                <a:lnTo>
                  <a:pt x="332509" y="504702"/>
                </a:lnTo>
                <a:lnTo>
                  <a:pt x="682831" y="611580"/>
                </a:lnTo>
                <a:lnTo>
                  <a:pt x="1045028" y="1151907"/>
                </a:lnTo>
                <a:lnTo>
                  <a:pt x="1098467" y="1140032"/>
                </a:lnTo>
                <a:lnTo>
                  <a:pt x="1104405" y="1116281"/>
                </a:lnTo>
                <a:lnTo>
                  <a:pt x="807522" y="504702"/>
                </a:lnTo>
                <a:lnTo>
                  <a:pt x="700644" y="403761"/>
                </a:lnTo>
                <a:lnTo>
                  <a:pt x="391885" y="190006"/>
                </a:lnTo>
                <a:lnTo>
                  <a:pt x="285007" y="0"/>
                </a:lnTo>
                <a:lnTo>
                  <a:pt x="0" y="100941"/>
                </a:lnTo>
                <a:close/>
              </a:path>
            </a:pathLst>
          </a:cu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7635" y="4157904"/>
            <a:ext cx="3996365" cy="613006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58437" tIns="29219" rIns="58437" bIns="29219" rtlCol="0">
            <a:spAutoFit/>
          </a:bodyPr>
          <a:lstStyle/>
          <a:p>
            <a:pPr algn="ctr"/>
            <a:r>
              <a:rPr lang="en-US" sz="1200" i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chipKIT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Wi-FIRE is</a:t>
            </a: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pin-compatible </a:t>
            </a: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3.3 V </a:t>
            </a:r>
            <a:b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Arduino shields; </a:t>
            </a: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также может использовать ИСР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 аппаратурными абстракциями </a:t>
            </a:r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(MPIDE, UECIDE)</a:t>
            </a:r>
            <a:endParaRPr lang="en-US" sz="1200" b="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D9385-0DFE-46B5-B69A-C9A279958CA5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1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i="1" dirty="0"/>
              <a:t>The Connected MCU lab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167464"/>
              </p:ext>
            </p:extLst>
          </p:nvPr>
        </p:nvGraphicFramePr>
        <p:xfrm>
          <a:off x="683568" y="2211710"/>
          <a:ext cx="7632848" cy="263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11">
                <a:tc>
                  <a:txBody>
                    <a:bodyPr/>
                    <a:lstStyle/>
                    <a:p>
                      <a:r>
                        <a:rPr lang="ru-RU" sz="1400" dirty="0"/>
                        <a:t>Поддержка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Учебные материалы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873">
                <a:tc>
                  <a:txBody>
                    <a:bodyPr/>
                    <a:lstStyle/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пользователей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Connected MCU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Форум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here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2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192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Партнеры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Microchip &amp;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Digilent</a:t>
                      </a:r>
                      <a:b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Охват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Полно-семестровый курс по микроконтроллерам с темой </a:t>
                      </a:r>
                      <a:r>
                        <a:rPr lang="en-GB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ru-RU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что дает понимание «подключенных» систем</a:t>
                      </a:r>
                      <a:endParaRPr lang="en-GB" sz="1200" b="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None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2й семестр для бакалавров специальности электронная и компьютерная инженерия</a:t>
                      </a:r>
                      <a:r>
                        <a:rPr lang="en-GB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механотроника</a:t>
                      </a:r>
                      <a:br>
                        <a:rPr lang="en-GB" sz="1200" b="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Авторы</a:t>
                      </a:r>
                      <a:r>
                        <a:rPr lang="en-GB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Prof. Alex Dean, NC State, USA</a:t>
                      </a:r>
                    </a:p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Языки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English, Chinese, Russian, Japanese, Spanish &amp; Korean (Q2’17)</a:t>
                      </a:r>
                      <a:b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видео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онлайн на сайте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IUP</a:t>
                      </a:r>
                      <a:r>
                        <a:rPr lang="en-GB" sz="1200" kern="12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английском с китайскими субтитрами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99E934-E2B9-4BBA-BD87-5E368B03BC3B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980AC6-3D9D-4436-9DCD-083F0BF46C06}"/>
              </a:ext>
            </a:extLst>
          </p:cNvPr>
          <p:cNvSpPr txBox="1">
            <a:spLocks/>
          </p:cNvSpPr>
          <p:nvPr/>
        </p:nvSpPr>
        <p:spPr bwMode="auto">
          <a:xfrm>
            <a:off x="288046" y="648000"/>
            <a:ext cx="3779898" cy="2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800" b="0" i="1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bg1"/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258602" indent="-18569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/>
              <a:t>Четыре ключевых элемента</a:t>
            </a:r>
            <a:endParaRPr lang="en-GB" kern="0" dirty="0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1914F6E1-2F6B-474A-AE3B-EEABCF087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7049"/>
              </p:ext>
            </p:extLst>
          </p:nvPr>
        </p:nvGraphicFramePr>
        <p:xfrm>
          <a:off x="683568" y="1090424"/>
          <a:ext cx="7632848" cy="116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843">
                <a:tc>
                  <a:txBody>
                    <a:bodyPr/>
                    <a:lstStyle/>
                    <a:p>
                      <a:r>
                        <a:rPr lang="ru-RU" sz="1400" dirty="0"/>
                        <a:t>Аппаратура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Программное обеспечение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443">
                <a:tc>
                  <a:txBody>
                    <a:bodyPr/>
                    <a:lstStyle/>
                    <a:p>
                      <a:pPr marL="285750" marR="0" lvl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ChipKit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WiFire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” by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Digilent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with Microchip PIC32MZ based on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microAptiv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MIPS core</a:t>
                      </a:r>
                    </a:p>
                    <a:p>
                      <a:pPr marL="285750" marR="0" lvl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PICkit3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отладчик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Digilent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I-O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плата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Microchip’s 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MPLAB X IDE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marR="0" lvl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Бесплатная загрузка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хорошо документировано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поддерживается</a:t>
                      </a:r>
                      <a:endParaRPr lang="en-GB" sz="1200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Библиотека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200" kern="12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MPlab</a:t>
                      </a:r>
                      <a:r>
                        <a:rPr lang="en-GB" sz="1200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Harmony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2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Делимся опытом</a:t>
            </a:r>
            <a:r>
              <a:rPr lang="en-GB" dirty="0"/>
              <a:t>: </a:t>
            </a:r>
            <a:r>
              <a:rPr lang="ru-RU" dirty="0"/>
              <a:t>Семинары и События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Connected MCU </a:t>
            </a:r>
            <a:r>
              <a:rPr lang="ru-RU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курс</a:t>
            </a: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ru-RU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Обучи Учителя</a:t>
            </a: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семинары – в плане</a:t>
            </a: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b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USA: Phoenix, San Jose, Portland, Florida</a:t>
            </a:r>
            <a:b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Madrid, London, Munich, Paris, Tel Aviv, </a:t>
            </a:r>
            <a:r>
              <a:rPr lang="en-GB" sz="140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Moscow</a:t>
            </a: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40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&amp; St. Petersburg</a:t>
            </a:r>
            <a:b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China (Nanjing &amp; Beijing), Korea, Japan</a:t>
            </a:r>
            <a:b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- </a:t>
            </a:r>
            <a:r>
              <a:rPr lang="ru-RU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Следи за </a:t>
            </a: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IUP </a:t>
            </a:r>
            <a:r>
              <a:rPr lang="ru-RU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списком событий</a:t>
            </a:r>
            <a:endParaRPr lang="en-GB" sz="1400" b="0" kern="12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GB" sz="1400" b="0" kern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MIPSfpga v2.0 Workshops Q4’17</a:t>
            </a:r>
          </a:p>
          <a:p>
            <a:pPr marL="355600" lvl="1" indent="-90488" eaLnBrk="0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­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GB" sz="1600" i="1" kern="1200" dirty="0"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744798"/>
            <a:ext cx="2708920" cy="203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14756"/>
            <a:ext cx="2415357" cy="1811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32" y="2191689"/>
            <a:ext cx="2939374" cy="1656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91689"/>
            <a:ext cx="3168352" cy="2376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DCEF31-165F-4D1D-859F-A4E81F8293FB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7964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bs.mediatek.com/images/linkit7688/7688_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27" y="2162485"/>
            <a:ext cx="3076869" cy="24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MIPS </a:t>
            </a:r>
            <a:r>
              <a:rPr lang="ru-RU" dirty="0"/>
              <a:t>Сегодня</a:t>
            </a:r>
            <a:r>
              <a:rPr lang="en-GB" dirty="0"/>
              <a:t>: </a:t>
            </a:r>
            <a:r>
              <a:rPr lang="ru-RU" dirty="0"/>
              <a:t>в</a:t>
            </a:r>
            <a:r>
              <a:rPr lang="en-GB" dirty="0"/>
              <a:t> IoT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55" y="2738805"/>
            <a:ext cx="768964" cy="802217"/>
          </a:xfrm>
        </p:spPr>
      </p:pic>
      <p:pic>
        <p:nvPicPr>
          <p:cNvPr id="27" name="Picture 2" descr="\\imgtec\data\Marketing\Private\Creative-Services\Graphics\Press\IMG_Corporate\IMG_logo\Sub-Brands\Creator\Primary\png_RGB\Creator_logo_purple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30" y="2880591"/>
            <a:ext cx="1046146" cy="4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1984" y="3704350"/>
            <a:ext cx="1129102" cy="9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7542330" y="3644105"/>
            <a:ext cx="1327398" cy="954006"/>
            <a:chOff x="2885250" y="221456"/>
            <a:chExt cx="7360803" cy="529023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73615">
              <a:off x="2885250" y="1684899"/>
              <a:ext cx="3358458" cy="3826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1456"/>
              <a:ext cx="4133850" cy="465455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99142">
              <a:off x="6668221" y="906831"/>
              <a:ext cx="3577832" cy="4521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4" name="Picture 2" descr="https://www.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428" y="334644"/>
            <a:ext cx="2171242" cy="15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s://upload.wikimedia.org/wikipedia/en/9/92/MicrochipTechnology_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43" y="343752"/>
            <a:ext cx="666380" cy="3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tore.imgtec.com/uk/wp-content/uploads/2015/05/new-creator-ci20-product-shot-600px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978" y="3036658"/>
            <a:ext cx="833384" cy="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7210" y="790534"/>
            <a:ext cx="1738299" cy="618062"/>
          </a:xfrm>
          <a:prstGeom prst="rect">
            <a:avLst/>
          </a:prstGeom>
        </p:spPr>
      </p:pic>
      <p:pic>
        <p:nvPicPr>
          <p:cNvPr id="29698" name="Picture 2" descr="http://www.electronics-lab.com/blog/wp-content/uploads/2015/02/onion-e142442781952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668551"/>
            <a:ext cx="1961027" cy="15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embedded-lab.com/blog/wp-content/uploads/2015/04/omega2-550x39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4555" y="1408596"/>
            <a:ext cx="411272" cy="3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3091" y="1822319"/>
            <a:ext cx="1520513" cy="247954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Onion Omega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3393" y="3351939"/>
            <a:ext cx="2086472" cy="448009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/>
                </a:solidFill>
              </a:rPr>
              <a:t>Ci20 Linux &amp; Android SBC</a:t>
            </a:r>
          </a:p>
          <a:p>
            <a:pPr algn="r"/>
            <a:r>
              <a:rPr lang="en-GB" sz="1200" dirty="0">
                <a:solidFill>
                  <a:schemeClr val="accent1"/>
                </a:solidFill>
              </a:rPr>
              <a:t>Ci40 </a:t>
            </a:r>
            <a:r>
              <a:rPr lang="en-GB" sz="1200" dirty="0" err="1">
                <a:solidFill>
                  <a:schemeClr val="accent1"/>
                </a:solidFill>
              </a:rPr>
              <a:t>IoT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Dev’t</a:t>
            </a:r>
            <a:r>
              <a:rPr lang="en-GB" sz="1200" dirty="0">
                <a:solidFill>
                  <a:schemeClr val="accent1"/>
                </a:solidFill>
              </a:rPr>
              <a:t> Kit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118" y="4459501"/>
            <a:ext cx="2995444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ionaSans"/>
                <a:cs typeface="Arial" pitchFamily="34" charset="0"/>
              </a:rPr>
              <a:t>MediaTek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ionaSans"/>
                <a:cs typeface="Arial" pitchFamily="34" charset="0"/>
              </a:rPr>
              <a:t> </a:t>
            </a:r>
            <a:r>
              <a:rPr kumimoji="0" lang="en-US" altLang="en-US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ionaSans"/>
                <a:cs typeface="Arial" pitchFamily="34" charset="0"/>
              </a:rPr>
              <a:t>LinkIt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ionaSans"/>
                <a:cs typeface="Arial" pitchFamily="34" charset="0"/>
              </a:rPr>
              <a:t>™ </a:t>
            </a:r>
            <a:r>
              <a:rPr kumimoji="0" lang="en-US" altLang="en-US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iona_sansbold"/>
                <a:cs typeface="Arial" pitchFamily="34" charset="0"/>
              </a:rPr>
              <a:t>LinkIt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iona_sansbold"/>
                <a:cs typeface="Arial" pitchFamily="34" charset="0"/>
              </a:rPr>
              <a:t> Smart 7688 HDK </a:t>
            </a:r>
            <a:endParaRPr kumimoji="0" lang="en-US" altLang="en-US" sz="11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ionaSans"/>
              <a:cs typeface="Arial" pitchFamily="34" charset="0"/>
            </a:endParaRPr>
          </a:p>
        </p:txBody>
      </p:sp>
      <p:pic>
        <p:nvPicPr>
          <p:cNvPr id="2052" name="Picture 4" descr="MediatekLab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348" y="3641568"/>
            <a:ext cx="2604755" cy="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ed Studio Blo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47654"/>
            <a:ext cx="1729315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40087" y="1226449"/>
            <a:ext cx="4706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1600" i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MIPS </a:t>
            </a:r>
            <a:r>
              <a:rPr lang="ru-RU" sz="1600" i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внутри</a:t>
            </a:r>
            <a:r>
              <a:rPr lang="en-GB" sz="1600" i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:</a:t>
            </a:r>
          </a:p>
          <a:p>
            <a:pPr marL="180933" lvl="0" indent="-180933">
              <a:spcAft>
                <a:spcPts val="300"/>
              </a:spcAft>
              <a:buClr>
                <a:srgbClr val="72166B"/>
              </a:buClr>
              <a:buFont typeface="Wingdings" pitchFamily="2" charset="2"/>
              <a:buChar char="§"/>
            </a:pPr>
            <a:r>
              <a:rPr lang="ru-RU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Сетей</a:t>
            </a:r>
            <a:endParaRPr lang="en-GB" sz="1600" b="0" dirty="0">
              <a:solidFill>
                <a:srgbClr val="262626">
                  <a:lumMod val="90000"/>
                  <a:lumOff val="10000"/>
                </a:srgbClr>
              </a:solidFill>
            </a:endParaRPr>
          </a:p>
          <a:p>
            <a:pPr marL="180933" lvl="0" indent="-180933">
              <a:spcAft>
                <a:spcPts val="300"/>
              </a:spcAft>
              <a:buClr>
                <a:srgbClr val="72166B"/>
              </a:buClr>
              <a:buFont typeface="Wingdings" pitchFamily="2" charset="2"/>
              <a:buChar char="§"/>
            </a:pPr>
            <a:r>
              <a:rPr lang="ru-RU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Работает под</a:t>
            </a:r>
            <a:r>
              <a:rPr lang="en-GB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</a:t>
            </a:r>
            <a:r>
              <a:rPr lang="en-GB" sz="1600" b="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OpenWRT</a:t>
            </a:r>
            <a:endParaRPr lang="en-GB" sz="1600" b="0" dirty="0">
              <a:solidFill>
                <a:srgbClr val="262626">
                  <a:lumMod val="90000"/>
                  <a:lumOff val="10000"/>
                </a:srgbClr>
              </a:solidFill>
            </a:endParaRPr>
          </a:p>
          <a:p>
            <a:pPr marL="180933" lvl="0" indent="-180933">
              <a:spcAft>
                <a:spcPts val="300"/>
              </a:spcAft>
              <a:buClr>
                <a:srgbClr val="72166B"/>
              </a:buClr>
              <a:buFont typeface="Wingdings" pitchFamily="2" charset="2"/>
              <a:buChar char="§"/>
            </a:pPr>
            <a:r>
              <a:rPr lang="ru-RU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Ультра-низкое потребление</a:t>
            </a:r>
            <a:endParaRPr lang="en-GB" sz="1600" b="0" dirty="0">
              <a:solidFill>
                <a:srgbClr val="262626">
                  <a:lumMod val="90000"/>
                  <a:lumOff val="10000"/>
                </a:srgbClr>
              </a:solidFill>
            </a:endParaRPr>
          </a:p>
          <a:p>
            <a:pPr marL="180933" lvl="0" indent="-180933">
              <a:spcAft>
                <a:spcPts val="300"/>
              </a:spcAft>
              <a:buClr>
                <a:srgbClr val="72166B"/>
              </a:buClr>
              <a:buFont typeface="Wingdings" pitchFamily="2" charset="2"/>
              <a:buChar char="§"/>
            </a:pPr>
            <a:r>
              <a:rPr lang="ru-RU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Безопасность</a:t>
            </a:r>
            <a:r>
              <a:rPr lang="en-GB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 – </a:t>
            </a:r>
            <a:r>
              <a:rPr lang="ru-RU" sz="1600" b="0" dirty="0">
                <a:solidFill>
                  <a:srgbClr val="262626">
                    <a:lumMod val="90000"/>
                    <a:lumOff val="10000"/>
                  </a:srgbClr>
                </a:solidFill>
              </a:rPr>
              <a:t>аппаратная виртуализация</a:t>
            </a:r>
            <a:endParaRPr lang="en-GB" sz="1600" dirty="0"/>
          </a:p>
        </p:txBody>
      </p:sp>
      <p:pic>
        <p:nvPicPr>
          <p:cNvPr id="3" name="Picture 2" descr="\\imgtec.org\data\Common\KingsLangley\HomeFolders\Rose.Li\Styling logos and guide\Digilent latest logo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19" y="1701476"/>
            <a:ext cx="1579901" cy="3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02602F-486F-4C44-A5C4-CC986B21AF18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0158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50163" y="2777757"/>
            <a:ext cx="2821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chemeClr val="accent5"/>
                </a:solidFill>
                <a:latin typeface="+mn-lt"/>
              </a:rPr>
              <a:t>Спасибо</a:t>
            </a:r>
            <a:endParaRPr lang="en-GB" sz="2000" b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27" y="3343872"/>
            <a:ext cx="2089589" cy="1039420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627350" y="3177867"/>
            <a:ext cx="5761073" cy="10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258602" indent="-18569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kern="0" dirty="0">
                <a:solidFill>
                  <a:schemeClr val="tx2"/>
                </a:solidFill>
              </a:rPr>
              <a:t>Роберт Оуэн (</a:t>
            </a:r>
            <a:r>
              <a:rPr lang="en-US" b="1" kern="0" dirty="0">
                <a:solidFill>
                  <a:schemeClr val="tx2"/>
                </a:solidFill>
              </a:rPr>
              <a:t>Robert Owen</a:t>
            </a:r>
            <a:r>
              <a:rPr lang="ru-RU" b="1" kern="0" dirty="0">
                <a:solidFill>
                  <a:schemeClr val="tx2"/>
                </a:solidFill>
              </a:rPr>
              <a:t>)</a:t>
            </a:r>
            <a:br>
              <a:rPr lang="en-US" kern="0" dirty="0">
                <a:solidFill>
                  <a:schemeClr val="tx2"/>
                </a:solidFill>
              </a:rPr>
            </a:br>
            <a:r>
              <a:rPr lang="ru-RU" kern="0" dirty="0">
                <a:solidFill>
                  <a:schemeClr val="tx2"/>
                </a:solidFill>
              </a:rPr>
              <a:t>Менеджер всемирной университетской программы</a:t>
            </a:r>
            <a:br>
              <a:rPr lang="en-US" sz="1600" kern="0" dirty="0">
                <a:solidFill>
                  <a:schemeClr val="tx2"/>
                </a:solidFill>
              </a:rPr>
            </a:br>
            <a:r>
              <a:rPr lang="en-US" sz="1600" kern="0" dirty="0">
                <a:solidFill>
                  <a:schemeClr val="tx2"/>
                </a:solidFill>
              </a:rPr>
              <a:t>robert.owen@imgtec.com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kern="0" dirty="0">
                <a:solidFill>
                  <a:schemeClr val="tx2"/>
                </a:solidFill>
              </a:rPr>
              <a:t>+44 (0) 1992 584739</a:t>
            </a:r>
          </a:p>
          <a:p>
            <a:pPr>
              <a:lnSpc>
                <a:spcPct val="80000"/>
              </a:lnSpc>
            </a:pPr>
            <a:endParaRPr lang="en-GB" b="1" kern="0" dirty="0">
              <a:solidFill>
                <a:schemeClr val="accent5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далее?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000" y="949433"/>
            <a:ext cx="8470238" cy="22723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882C94"/>
                </a:solidFill>
              </a:rPr>
              <a:t>1 – </a:t>
            </a:r>
            <a:r>
              <a:rPr lang="ru-RU" dirty="0">
                <a:solidFill>
                  <a:srgbClr val="882C94"/>
                </a:solidFill>
              </a:rPr>
              <a:t>Присоединяйтесь к </a:t>
            </a:r>
            <a:r>
              <a:rPr lang="en-GB" dirty="0">
                <a:solidFill>
                  <a:srgbClr val="882C94"/>
                </a:solidFill>
              </a:rPr>
              <a:t>IUP!</a:t>
            </a:r>
            <a:br>
              <a:rPr lang="en-GB" dirty="0">
                <a:solidFill>
                  <a:srgbClr val="882C94"/>
                </a:solidFill>
              </a:rPr>
            </a:br>
            <a:r>
              <a:rPr lang="ru-RU" dirty="0">
                <a:solidFill>
                  <a:srgbClr val="882C94"/>
                </a:solidFill>
              </a:rPr>
              <a:t>	</a:t>
            </a:r>
            <a:r>
              <a:rPr lang="en-GB" dirty="0">
                <a:solidFill>
                  <a:schemeClr val="accent5"/>
                </a:solidFill>
                <a:hlinkClick r:id="rId4"/>
              </a:rPr>
              <a:t>www.imgtec.com/university</a:t>
            </a:r>
            <a:endParaRPr lang="en-GB" dirty="0"/>
          </a:p>
          <a:p>
            <a:pPr marL="0" indent="0">
              <a:buNone/>
            </a:pPr>
            <a:br>
              <a:rPr lang="en-GB" b="0" dirty="0"/>
            </a:br>
            <a:r>
              <a:rPr lang="en-GB" dirty="0">
                <a:solidFill>
                  <a:srgbClr val="882C94"/>
                </a:solidFill>
              </a:rPr>
              <a:t>2 – </a:t>
            </a:r>
            <a:r>
              <a:rPr lang="ru-RU" dirty="0">
                <a:solidFill>
                  <a:srgbClr val="882C94"/>
                </a:solidFill>
              </a:rPr>
              <a:t>Расскажите своим коллегам</a:t>
            </a:r>
            <a:r>
              <a:rPr lang="en-GB" dirty="0">
                <a:solidFill>
                  <a:srgbClr val="882C94"/>
                </a:solidFill>
              </a:rPr>
              <a:t>!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663AE-D99D-40C4-8405-9B68BDAF1275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  <p:pic>
        <p:nvPicPr>
          <p:cNvPr id="11" name="Picture 9" descr="twitter.jpg">
            <a:extLst>
              <a:ext uri="{FF2B5EF4-FFF2-40B4-BE49-F238E27FC236}">
                <a16:creationId xmlns:a16="http://schemas.microsoft.com/office/drawing/2014/main" id="{DC8ED45F-4061-4FE4-9B3A-6FA9A347571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340" y="4184050"/>
            <a:ext cx="594241" cy="56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129571E-C9B4-459A-BD8C-E0F2C564B17E}"/>
              </a:ext>
            </a:extLst>
          </p:cNvPr>
          <p:cNvSpPr/>
          <p:nvPr/>
        </p:nvSpPr>
        <p:spPr>
          <a:xfrm>
            <a:off x="2789977" y="4289578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kern="0" dirty="0" err="1">
                <a:solidFill>
                  <a:srgbClr val="262626"/>
                </a:solidFill>
              </a:rPr>
              <a:t>UniPgm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959433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358" y="949382"/>
            <a:ext cx="3040746" cy="2027164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90000"/>
              <a:buFont typeface="Symbol" pitchFamily="18" charset="2"/>
              <a:buNone/>
            </a:pPr>
            <a:r>
              <a:rPr lang="ru-RU" dirty="0"/>
              <a:t>Глобальный технологический лидер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001" y="1131410"/>
            <a:ext cx="8470238" cy="36455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Разрабатывая новые </a:t>
            </a:r>
            <a:r>
              <a:rPr lang="en-GB" b="1" dirty="0"/>
              <a:t>IP: &gt;10</a:t>
            </a:r>
            <a:r>
              <a:rPr lang="ru-RU" b="1" dirty="0"/>
              <a:t>млрд</a:t>
            </a:r>
            <a:r>
              <a:rPr lang="en-GB" b="1" dirty="0"/>
              <a:t> </a:t>
            </a:r>
            <a:r>
              <a:rPr lang="ru-RU" dirty="0" err="1"/>
              <a:t>шт</a:t>
            </a:r>
            <a:r>
              <a:rPr lang="ru-RU" b="1" dirty="0"/>
              <a:t> в поставке</a:t>
            </a:r>
            <a:r>
              <a:rPr lang="en-GB" b="1" dirty="0"/>
              <a:t>!</a:t>
            </a:r>
          </a:p>
          <a:p>
            <a:pPr lvl="1">
              <a:spcAft>
                <a:spcPts val="0"/>
              </a:spcAft>
            </a:pPr>
            <a:r>
              <a:rPr lang="ru-RU" dirty="0"/>
              <a:t>Лидер в </a:t>
            </a:r>
            <a:r>
              <a:rPr lang="en-US" dirty="0"/>
              <a:t>IP </a:t>
            </a:r>
            <a:r>
              <a:rPr lang="ru-RU" dirty="0"/>
              <a:t>для графики, </a:t>
            </a:r>
            <a:r>
              <a:rPr lang="en-GB" dirty="0"/>
              <a:t>GPU </a:t>
            </a:r>
            <a:r>
              <a:rPr lang="ru-RU" dirty="0"/>
              <a:t>вычислений</a:t>
            </a:r>
            <a:r>
              <a:rPr lang="en-GB" dirty="0"/>
              <a:t> </a:t>
            </a:r>
            <a:r>
              <a:rPr lang="ru-RU" dirty="0"/>
              <a:t>и видео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ru-RU" dirty="0"/>
              <a:t>Главная альтернатива мейнстриму в процессорных</a:t>
            </a:r>
            <a:r>
              <a:rPr lang="en-GB" dirty="0"/>
              <a:t> IP </a:t>
            </a:r>
          </a:p>
          <a:p>
            <a:pPr lvl="1">
              <a:spcAft>
                <a:spcPts val="0"/>
              </a:spcAft>
            </a:pPr>
            <a:r>
              <a:rPr lang="ru-RU" dirty="0"/>
              <a:t>Лидер в </a:t>
            </a:r>
            <a:r>
              <a:rPr lang="ru-RU" dirty="0" err="1"/>
              <a:t>радиопроцессорных</a:t>
            </a:r>
            <a:r>
              <a:rPr lang="ru-RU" dirty="0"/>
              <a:t> ядрах </a:t>
            </a:r>
            <a:r>
              <a:rPr lang="en-US" dirty="0"/>
              <a:t>(RPU IP)</a:t>
            </a:r>
            <a:endParaRPr lang="en-GB" dirty="0"/>
          </a:p>
          <a:p>
            <a:pPr marL="0" lvl="1" indent="0">
              <a:spcAft>
                <a:spcPts val="0"/>
              </a:spcAft>
              <a:buNone/>
            </a:pPr>
            <a:endParaRPr lang="en-GB" dirty="0"/>
          </a:p>
          <a:p>
            <a:pPr marL="0" lvl="1" indent="0">
              <a:spcAft>
                <a:spcPts val="0"/>
              </a:spcAft>
              <a:buNone/>
            </a:pPr>
            <a:r>
              <a:rPr lang="ru-RU" sz="1800" b="1" dirty="0"/>
              <a:t>Сервис исключительного качества</a:t>
            </a:r>
            <a:endParaRPr lang="en-GB" sz="1800" b="1" dirty="0"/>
          </a:p>
          <a:p>
            <a:pPr marL="285715" lvl="1" indent="-285715">
              <a:spcAft>
                <a:spcPts val="0"/>
              </a:spcAft>
            </a:pPr>
            <a:r>
              <a:rPr lang="ru-RU" dirty="0"/>
              <a:t>Способствуем очень быстрому выходу на рынок</a:t>
            </a:r>
            <a:endParaRPr lang="en-GB" dirty="0"/>
          </a:p>
          <a:p>
            <a:pPr marL="285715" lvl="1" indent="-285715">
              <a:spcAft>
                <a:spcPts val="0"/>
              </a:spcAft>
            </a:pPr>
            <a:r>
              <a:rPr lang="ru-RU" dirty="0"/>
              <a:t>Способствуем</a:t>
            </a:r>
            <a:r>
              <a:rPr lang="en-GB" dirty="0"/>
              <a:t> </a:t>
            </a:r>
            <a:r>
              <a:rPr lang="ru-RU" dirty="0"/>
              <a:t>узнаваемости продукции заказчиков</a:t>
            </a:r>
            <a:endParaRPr lang="en-GB" dirty="0"/>
          </a:p>
          <a:p>
            <a:pPr marL="265082" indent="-265082">
              <a:spcBef>
                <a:spcPts val="1200"/>
              </a:spcBef>
              <a:buNone/>
            </a:pPr>
            <a:r>
              <a:rPr lang="ru-RU" b="1" dirty="0"/>
              <a:t>Развивая </a:t>
            </a:r>
            <a:r>
              <a:rPr lang="ru-RU" dirty="0"/>
              <a:t>основные рынки</a:t>
            </a:r>
            <a:endParaRPr lang="en-GB" b="1" dirty="0"/>
          </a:p>
          <a:p>
            <a:pPr marL="285715" lvl="1" indent="-285715">
              <a:spcAft>
                <a:spcPts val="0"/>
              </a:spcAft>
            </a:pPr>
            <a:r>
              <a:rPr lang="ru-RU" dirty="0"/>
              <a:t>Создаем для партнеров успешные проекты</a:t>
            </a:r>
            <a:endParaRPr lang="en-GB" b="1" dirty="0"/>
          </a:p>
          <a:p>
            <a:pPr marL="285715" lvl="1" indent="-285715">
              <a:spcAft>
                <a:spcPts val="0"/>
              </a:spcAft>
            </a:pPr>
            <a:r>
              <a:rPr lang="ru-RU" dirty="0"/>
              <a:t>Подпитываем новые и растущие возможности</a:t>
            </a:r>
            <a:endParaRPr lang="en-GB" dirty="0"/>
          </a:p>
          <a:p>
            <a:pPr marL="285715" lvl="1" indent="-285715">
              <a:spcAft>
                <a:spcPts val="0"/>
              </a:spcAft>
            </a:pPr>
            <a:r>
              <a:rPr lang="ru-RU" dirty="0"/>
              <a:t>Показываем и доказываем наши технологии </a:t>
            </a:r>
            <a:br>
              <a:rPr lang="ru-RU" dirty="0"/>
            </a:br>
            <a:r>
              <a:rPr lang="ru-RU" dirty="0"/>
              <a:t>на реальных продуктах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/>
              <a:t>Технологический дом </a:t>
            </a:r>
            <a:r>
              <a:rPr lang="en-US" dirty="0"/>
              <a:t>IP </a:t>
            </a:r>
            <a:r>
              <a:rPr lang="ru-RU" dirty="0"/>
              <a:t>для мультимедиа, процессоров и коммуникаций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121358" y="4051465"/>
            <a:ext cx="3009137" cy="567606"/>
            <a:chOff x="168661" y="3356692"/>
            <a:chExt cx="2622824" cy="567606"/>
          </a:xfrm>
        </p:grpSpPr>
        <p:sp>
          <p:nvSpPr>
            <p:cNvPr id="8" name="TextBox 7"/>
            <p:cNvSpPr txBox="1"/>
            <p:nvPr/>
          </p:nvSpPr>
          <p:spPr>
            <a:xfrm>
              <a:off x="168661" y="3599400"/>
              <a:ext cx="2622824" cy="3248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FY16: £120m (US$158m)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661" y="3356692"/>
              <a:ext cx="2622824" cy="24622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Revenues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21358" y="2976546"/>
            <a:ext cx="3014759" cy="1074919"/>
            <a:chOff x="6097999" y="3099114"/>
            <a:chExt cx="2837575" cy="1074919"/>
          </a:xfrm>
        </p:grpSpPr>
        <p:sp>
          <p:nvSpPr>
            <p:cNvPr id="12" name="TextBox 11"/>
            <p:cNvSpPr txBox="1"/>
            <p:nvPr/>
          </p:nvSpPr>
          <p:spPr>
            <a:xfrm>
              <a:off x="6097999" y="3356692"/>
              <a:ext cx="2837575" cy="8173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&gt;1,300 people world-wide</a:t>
              </a:r>
            </a:p>
            <a:p>
              <a:pPr marL="177778" indent="-177778">
                <a:buFontTx/>
                <a:buChar char="-"/>
              </a:pPr>
              <a:r>
                <a:rPr lang="en-GB" sz="16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20+ offices; HQ in UK</a:t>
              </a:r>
            </a:p>
            <a:p>
              <a:pPr marL="177778" indent="-177778">
                <a:buFontTx/>
                <a:buChar char="-"/>
              </a:pPr>
              <a:r>
                <a:rPr lang="en-GB" sz="16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&gt;80% of staff are engineers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999" y="3099114"/>
              <a:ext cx="2835315" cy="24622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People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C75680-6CA8-4749-8978-CBC5C8AF0EDC}"/>
              </a:ext>
            </a:extLst>
          </p:cNvPr>
          <p:cNvSpPr txBox="1"/>
          <p:nvPr/>
        </p:nvSpPr>
        <p:spPr>
          <a:xfrm>
            <a:off x="6138132" y="4876006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vignette4.wikia.nocookie.net/lyricwiki/images/4/44/World_Map_(Simple).png/revision/latest?cb=200609291757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00" y="1089994"/>
            <a:ext cx="5423894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Всемирная Университетская Программа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973304"/>
            <a:ext cx="5094216" cy="364558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/>
              <a:t>Что это?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ru-RU" sz="1400" b="0" dirty="0"/>
              <a:t>Практическая помощь преподавателям во всем мире, чтобы они могли использовать наши технологии в курсах и в проектах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Доступ к широкому спектру ресурсов и поддержка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Обширные, динамичные онлайн-ресурсы и форумы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/>
              <a:t>Инструментарий</a:t>
            </a:r>
            <a:r>
              <a:rPr lang="en-GB" dirty="0"/>
              <a:t>:</a:t>
            </a:r>
          </a:p>
          <a:p>
            <a:pPr>
              <a:spcAft>
                <a:spcPts val="0"/>
              </a:spcAft>
            </a:pPr>
            <a:r>
              <a:rPr lang="en-GB" sz="1400" b="0" dirty="0" err="1"/>
              <a:t>MIPSfpga</a:t>
            </a:r>
            <a:r>
              <a:rPr lang="en-GB" sz="1400" b="0" dirty="0"/>
              <a:t> – </a:t>
            </a:r>
            <a:r>
              <a:rPr lang="ru-RU" sz="1400" b="0" dirty="0"/>
              <a:t>единственная в отрасли истинно академическая программа доступа к исходному коду для современного основного процессора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Доступ к MIPS в регионе EMEA для исследовательских проектов </a:t>
            </a:r>
            <a:r>
              <a:rPr lang="ru-RU" sz="1400" b="0" dirty="0" err="1"/>
              <a:t>СнК</a:t>
            </a:r>
            <a:r>
              <a:rPr lang="ru-RU" sz="1400" b="0" dirty="0"/>
              <a:t>, требующих изготовления чипов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Учебные курсы, написанные ведущими учеными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/>
              <a:t>Основы </a:t>
            </a:r>
            <a:r>
              <a:rPr lang="ru-RU" b="1" dirty="0" err="1"/>
              <a:t>архтитектуры</a:t>
            </a:r>
            <a:r>
              <a:rPr lang="ru-RU" b="1" dirty="0"/>
              <a:t> ЦПУ с </a:t>
            </a:r>
            <a:r>
              <a:rPr lang="en-GB" dirty="0" err="1"/>
              <a:t>MIPSfpga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ru-RU" b="1" dirty="0"/>
              <a:t>Введение в мобильную графику </a:t>
            </a:r>
            <a:r>
              <a:rPr lang="en-GB" dirty="0" err="1"/>
              <a:t>PowerVR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b="1" dirty="0"/>
              <a:t>Connected MCUs</a:t>
            </a:r>
            <a:r>
              <a:rPr lang="en-GB" dirty="0"/>
              <a:t> MIPS M-class + Creator </a:t>
            </a:r>
            <a:r>
              <a:rPr lang="en-GB" dirty="0" err="1"/>
              <a:t>IoT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/>
              <a:t>Помогая обучать технологических лидеров по всему миру</a:t>
            </a:r>
            <a:endParaRPr lang="en-GB" dirty="0"/>
          </a:p>
        </p:txBody>
      </p:sp>
      <p:pic>
        <p:nvPicPr>
          <p:cNvPr id="19458" name="Picture 2" descr="\\imgtec.org\data\Common\Marketing\Creative-Services\IMG_Corporate\IMG_logo\Community\University\png_RGB\University-Community_logo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9" y="152146"/>
            <a:ext cx="1985801" cy="6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8" descr="image0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 bwMode="auto">
          <a:xfrm>
            <a:off x="5395329" y="1089994"/>
            <a:ext cx="3760140" cy="190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3525" y="3054657"/>
            <a:ext cx="3805747" cy="1556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GB" sz="1600" b="0" dirty="0">
                <a:solidFill>
                  <a:srgbClr val="FFFFFF"/>
                </a:solidFill>
              </a:rPr>
              <a:t>~9,000 </a:t>
            </a:r>
            <a:r>
              <a:rPr lang="ru-RU" sz="1600" b="0" dirty="0">
                <a:solidFill>
                  <a:srgbClr val="FFFFFF"/>
                </a:solidFill>
              </a:rPr>
              <a:t>членов</a:t>
            </a:r>
            <a:r>
              <a:rPr lang="en-GB" sz="1600" b="0" dirty="0">
                <a:solidFill>
                  <a:srgbClr val="FFFFFF"/>
                </a:solidFill>
              </a:rPr>
              <a:t> (</a:t>
            </a:r>
            <a:r>
              <a:rPr lang="ru-RU" sz="1600" b="0" dirty="0">
                <a:solidFill>
                  <a:srgbClr val="FFFFFF"/>
                </a:solidFill>
              </a:rPr>
              <a:t>март</a:t>
            </a:r>
            <a:r>
              <a:rPr lang="en-GB" sz="1600" b="0" dirty="0">
                <a:solidFill>
                  <a:srgbClr val="FFFFFF"/>
                </a:solidFill>
              </a:rPr>
              <a:t> 2017)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GB" sz="1600" b="0" dirty="0">
                <a:solidFill>
                  <a:srgbClr val="FFFFFF"/>
                </a:solidFill>
              </a:rPr>
              <a:t>~400 </a:t>
            </a:r>
            <a:r>
              <a:rPr lang="ru-RU" sz="1600" b="0" dirty="0">
                <a:solidFill>
                  <a:srgbClr val="FFFFFF"/>
                </a:solidFill>
              </a:rPr>
              <a:t>университетов</a:t>
            </a:r>
            <a:r>
              <a:rPr lang="en-GB" sz="1600" b="0" dirty="0">
                <a:solidFill>
                  <a:srgbClr val="FFFFFF"/>
                </a:solidFill>
              </a:rPr>
              <a:t>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b="0" dirty="0">
                <a:solidFill>
                  <a:srgbClr val="FFFFFF"/>
                </a:solidFill>
              </a:rPr>
              <a:t>Семинары</a:t>
            </a:r>
            <a:r>
              <a:rPr lang="en-GB" sz="1600" b="0" dirty="0">
                <a:solidFill>
                  <a:srgbClr val="FFFFFF"/>
                </a:solidFill>
              </a:rPr>
              <a:t> </a:t>
            </a:r>
            <a:r>
              <a:rPr lang="ru-RU" sz="1600" b="0" dirty="0">
                <a:solidFill>
                  <a:srgbClr val="FFFFFF"/>
                </a:solidFill>
              </a:rPr>
              <a:t>посещают сотни человек в год из </a:t>
            </a:r>
            <a:r>
              <a:rPr lang="en-GB" sz="1600" b="0" dirty="0">
                <a:solidFill>
                  <a:srgbClr val="FFFFFF"/>
                </a:solidFill>
              </a:rPr>
              <a:t>EMEA, </a:t>
            </a:r>
            <a:r>
              <a:rPr lang="ru-RU" sz="1600" b="0" dirty="0">
                <a:solidFill>
                  <a:srgbClr val="FFFFFF"/>
                </a:solidFill>
              </a:rPr>
              <a:t>Китая</a:t>
            </a:r>
            <a:r>
              <a:rPr lang="en-GB" sz="1600" b="0" dirty="0">
                <a:solidFill>
                  <a:srgbClr val="FFFFFF"/>
                </a:solidFill>
              </a:rPr>
              <a:t>, </a:t>
            </a:r>
            <a:r>
              <a:rPr lang="ru-RU" sz="1600" b="0" dirty="0">
                <a:solidFill>
                  <a:srgbClr val="FFFFFF"/>
                </a:solidFill>
              </a:rPr>
              <a:t>США и Индии</a:t>
            </a:r>
            <a:endParaRPr lang="en-GB" sz="1600" b="0" dirty="0">
              <a:solidFill>
                <a:srgbClr val="FFFFFF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ru-RU" sz="1600" b="0" dirty="0">
                <a:solidFill>
                  <a:srgbClr val="FFFFFF"/>
                </a:solidFill>
              </a:rPr>
              <a:t>Всеобъемлющий сайт </a:t>
            </a:r>
            <a:r>
              <a:rPr lang="en-GB" sz="1600" u="sng" dirty="0">
                <a:solidFill>
                  <a:srgbClr val="FFFFFF"/>
                </a:solidFill>
              </a:rPr>
              <a:t>community.imgtec.com/university/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8482" y="2734989"/>
            <a:ext cx="2658038" cy="247954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1100" b="0" dirty="0" err="1">
                <a:solidFill>
                  <a:srgbClr val="FFFFFF"/>
                </a:solidFill>
              </a:rPr>
              <a:t>MIPSfpga</a:t>
            </a:r>
            <a:r>
              <a:rPr lang="en-GB" sz="1100" b="0" dirty="0">
                <a:solidFill>
                  <a:srgbClr val="FFFFFF"/>
                </a:solidFill>
              </a:rPr>
              <a:t> workshop, Nanjing, Dec 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48A7B-C872-47BD-B3E7-A373BC3915C1}"/>
              </a:ext>
            </a:extLst>
          </p:cNvPr>
          <p:cNvSpPr txBox="1"/>
          <p:nvPr/>
        </p:nvSpPr>
        <p:spPr>
          <a:xfrm>
            <a:off x="6084168" y="4891363"/>
            <a:ext cx="2736304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382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Подпитывая завтрашние решения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09" y="870381"/>
            <a:ext cx="8470238" cy="3645585"/>
          </a:xfrm>
        </p:spPr>
        <p:txBody>
          <a:bodyPr/>
          <a:lstStyle/>
          <a:p>
            <a:r>
              <a:rPr lang="ru-RU" dirty="0"/>
              <a:t>Всеобъемлющий набор для создания </a:t>
            </a:r>
            <a:r>
              <a:rPr lang="ru-RU" dirty="0" err="1"/>
              <a:t>СнК</a:t>
            </a:r>
            <a:r>
              <a:rPr lang="ru-RU" dirty="0"/>
              <a:t>, подключенных к сети</a:t>
            </a:r>
            <a:endParaRPr lang="en-GB" dirty="0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611558" y="3922741"/>
            <a:ext cx="8145905" cy="905577"/>
          </a:xfrm>
          <a:prstGeom prst="rect">
            <a:avLst/>
          </a:prstGeom>
          <a:noFill/>
          <a:ln w="38100"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3379" tIns="30676" rIns="153379" bIns="30676" anchor="ctr"/>
          <a:lstStyle>
            <a:defPPr>
              <a:defRPr lang="en-US"/>
            </a:defPPr>
            <a:lvl1pPr algn="ctr" eaLnBrk="0" hangingPunct="0">
              <a:lnSpc>
                <a:spcPct val="80000"/>
              </a:lnSpc>
              <a:buClr>
                <a:srgbClr val="000099"/>
              </a:buClr>
              <a:defRPr sz="1600" b="0" i="1">
                <a:solidFill>
                  <a:schemeClr val="accent6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b="1" i="0" dirty="0">
                <a:solidFill>
                  <a:srgbClr val="9230A0"/>
                </a:solidFill>
              </a:rPr>
              <a:t>Каждое ядро </a:t>
            </a:r>
            <a:r>
              <a:rPr lang="en-GB" sz="1200" b="1" i="0" dirty="0">
                <a:solidFill>
                  <a:srgbClr val="9230A0"/>
                </a:solidFill>
              </a:rPr>
              <a:t>IP </a:t>
            </a:r>
            <a:r>
              <a:rPr lang="ru-RU" sz="1200" b="1" i="0" dirty="0">
                <a:solidFill>
                  <a:srgbClr val="9230A0"/>
                </a:solidFill>
              </a:rPr>
              <a:t>является лидером в своем классе</a:t>
            </a:r>
            <a:r>
              <a:rPr lang="en-GB" sz="1200" b="1" i="0" dirty="0">
                <a:solidFill>
                  <a:srgbClr val="9230A0"/>
                </a:solidFill>
              </a:rPr>
              <a:t>:</a:t>
            </a:r>
            <a:br>
              <a:rPr lang="en-GB" sz="1200" b="1" i="0" dirty="0">
                <a:solidFill>
                  <a:srgbClr val="9230A0"/>
                </a:solidFill>
              </a:rPr>
            </a:br>
            <a:r>
              <a:rPr lang="en-GB" sz="1200" b="1" i="0" dirty="0">
                <a:solidFill>
                  <a:srgbClr val="9230A0"/>
                </a:solidFill>
              </a:rPr>
              <a:t>- </a:t>
            </a:r>
            <a:r>
              <a:rPr lang="ru-RU" sz="1200" b="1" i="0" dirty="0">
                <a:solidFill>
                  <a:srgbClr val="9230A0"/>
                </a:solidFill>
              </a:rPr>
              <a:t>высочайшая производительность</a:t>
            </a:r>
            <a:endParaRPr lang="en-GB" sz="1200" b="1" i="0" dirty="0">
              <a:solidFill>
                <a:srgbClr val="9230A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200" b="1" i="0" dirty="0">
                <a:solidFill>
                  <a:srgbClr val="9230A0"/>
                </a:solidFill>
              </a:rPr>
              <a:t>- </a:t>
            </a:r>
            <a:r>
              <a:rPr lang="ru-RU" sz="1200" b="1" i="0" dirty="0">
                <a:solidFill>
                  <a:srgbClr val="9230A0"/>
                </a:solidFill>
              </a:rPr>
              <a:t>наименьшее энергопотребление</a:t>
            </a:r>
            <a:br>
              <a:rPr lang="en-GB" sz="1200" b="1" i="0" dirty="0">
                <a:solidFill>
                  <a:srgbClr val="9230A0"/>
                </a:solidFill>
              </a:rPr>
            </a:br>
            <a:r>
              <a:rPr lang="en-GB" sz="1200" b="1" i="0" dirty="0">
                <a:solidFill>
                  <a:srgbClr val="9230A0"/>
                </a:solidFill>
              </a:rPr>
              <a:t>- </a:t>
            </a:r>
            <a:r>
              <a:rPr lang="ru-RU" sz="1200" b="1" i="0" dirty="0">
                <a:solidFill>
                  <a:srgbClr val="9230A0"/>
                </a:solidFill>
              </a:rPr>
              <a:t>минимальная площадь кристалла </a:t>
            </a:r>
            <a:r>
              <a:rPr lang="en-GB" sz="1200" b="1" i="0" dirty="0">
                <a:solidFill>
                  <a:srgbClr val="9230A0"/>
                </a:solidFill>
              </a:rPr>
              <a:t> </a:t>
            </a:r>
            <a:endParaRPr lang="en-GB" sz="1200" b="1" i="0" dirty="0">
              <a:solidFill>
                <a:srgbClr val="B71A8B"/>
              </a:solidFill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7250162" y="2111906"/>
            <a:ext cx="1170130" cy="13162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3379" tIns="30676" rIns="153379" bIns="30676" anchor="ctr"/>
          <a:lstStyle>
            <a:defPPr>
              <a:defRPr lang="en-US"/>
            </a:defPPr>
            <a:lvl1pPr algn="ctr" eaLnBrk="0" hangingPunct="0">
              <a:lnSpc>
                <a:spcPct val="80000"/>
              </a:lnSpc>
              <a:buClr>
                <a:srgbClr val="000099"/>
              </a:buClr>
              <a:defRPr sz="1600" b="0" i="1">
                <a:solidFill>
                  <a:schemeClr val="accent6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i="0" dirty="0">
                <a:solidFill>
                  <a:schemeClr val="bg1"/>
                </a:solidFill>
              </a:rPr>
              <a:t>Общая</a:t>
            </a:r>
            <a:r>
              <a:rPr lang="en-GB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Память</a:t>
            </a:r>
            <a:endParaRPr lang="en-GB" i="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18862" y="1203598"/>
            <a:ext cx="5131300" cy="2723196"/>
            <a:chOff x="2321750" y="873671"/>
            <a:chExt cx="5131300" cy="2723196"/>
          </a:xfrm>
        </p:grpSpPr>
        <p:grpSp>
          <p:nvGrpSpPr>
            <p:cNvPr id="93" name="Group 92"/>
            <p:cNvGrpSpPr/>
            <p:nvPr/>
          </p:nvGrpSpPr>
          <p:grpSpPr>
            <a:xfrm>
              <a:off x="2593364" y="1126182"/>
              <a:ext cx="134284" cy="2224402"/>
              <a:chOff x="6844285" y="1198495"/>
              <a:chExt cx="141291" cy="2292884"/>
            </a:xfrm>
            <a:solidFill>
              <a:schemeClr val="accent4"/>
            </a:solidFill>
          </p:grpSpPr>
          <p:sp>
            <p:nvSpPr>
              <p:cNvPr id="149" name="Rectangle 148"/>
              <p:cNvSpPr/>
              <p:nvPr/>
            </p:nvSpPr>
            <p:spPr bwMode="auto">
              <a:xfrm rot="16200000">
                <a:off x="6867373" y="337318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 rot="16200000">
                <a:off x="6867379" y="309692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 rot="16200000">
                <a:off x="6867378" y="282441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 rot="16200000">
                <a:off x="6867378" y="2541037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 rot="16200000">
                <a:off x="6867377" y="2268527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 rot="16200000">
                <a:off x="6865289" y="200588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 rot="16200000">
                <a:off x="6865288" y="17333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 rot="16200000">
                <a:off x="6865288" y="145000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 rot="16200000">
                <a:off x="6865287" y="11774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047748" y="1117274"/>
              <a:ext cx="134284" cy="2224402"/>
              <a:chOff x="6844285" y="1198495"/>
              <a:chExt cx="141291" cy="2292884"/>
            </a:xfrm>
            <a:solidFill>
              <a:schemeClr val="accent4"/>
            </a:solidFill>
          </p:grpSpPr>
          <p:sp>
            <p:nvSpPr>
              <p:cNvPr id="140" name="Rectangle 139"/>
              <p:cNvSpPr/>
              <p:nvPr/>
            </p:nvSpPr>
            <p:spPr bwMode="auto">
              <a:xfrm rot="16200000">
                <a:off x="6867373" y="337318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 rot="16200000">
                <a:off x="6867379" y="309692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rot="16200000">
                <a:off x="6867378" y="282441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 rot="16200000">
                <a:off x="6867378" y="2541037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 rot="16200000">
                <a:off x="6867377" y="2268527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 rot="16200000">
                <a:off x="6865289" y="200588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 rot="16200000">
                <a:off x="6865288" y="17333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 rot="16200000">
                <a:off x="6865288" y="145000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 rot="16200000">
                <a:off x="6865287" y="11774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 bwMode="auto">
            <a:xfrm>
              <a:off x="2727649" y="1012766"/>
              <a:ext cx="4320097" cy="24450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96" name="Left-Right Arrow 95"/>
            <p:cNvSpPr/>
            <p:nvPr/>
          </p:nvSpPr>
          <p:spPr bwMode="auto">
            <a:xfrm rot="5400000">
              <a:off x="3400818" y="1958130"/>
              <a:ext cx="2357686" cy="641599"/>
            </a:xfrm>
            <a:prstGeom prst="leftRightArrow">
              <a:avLst>
                <a:gd name="adj1" fmla="val 76387"/>
                <a:gd name="adj2" fmla="val 20461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97" name="Left-Right Arrow 96"/>
            <p:cNvSpPr/>
            <p:nvPr/>
          </p:nvSpPr>
          <p:spPr bwMode="auto">
            <a:xfrm>
              <a:off x="4308770" y="1888744"/>
              <a:ext cx="3144280" cy="563819"/>
            </a:xfrm>
            <a:prstGeom prst="leftRightArrow">
              <a:avLst>
                <a:gd name="adj1" fmla="val 76387"/>
                <a:gd name="adj2" fmla="val 20461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98" name="Content Placeholder 2"/>
            <p:cNvSpPr txBox="1">
              <a:spLocks/>
            </p:cNvSpPr>
            <p:nvPr/>
          </p:nvSpPr>
          <p:spPr bwMode="auto">
            <a:xfrm>
              <a:off x="4773616" y="1164422"/>
              <a:ext cx="1946688" cy="951724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headEnd type="none" w="med" len="med"/>
              <a:tailEnd type="none" w="med" len="med"/>
            </a:ln>
            <a:effectLst>
              <a:outerShdw blurRad="101600" dist="88900" dir="2700000" algn="tl" rotWithShape="0">
                <a:prstClr val="black">
                  <a:alpha val="2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3379" tIns="30676" rIns="153379" bIns="30676" anchor="ctr"/>
            <a:lstStyle>
              <a:defPPr>
                <a:defRPr lang="en-US"/>
              </a:defPPr>
              <a:lvl1pPr algn="ctr" eaLnBrk="0" hangingPunct="0">
                <a:lnSpc>
                  <a:spcPct val="80000"/>
                </a:lnSpc>
                <a:buClr>
                  <a:srgbClr val="000099"/>
                </a:buClr>
                <a:defRPr sz="1600" b="0" i="1">
                  <a:solidFill>
                    <a:schemeClr val="accent6"/>
                  </a:solidFill>
                </a:defRPr>
              </a:lvl1pPr>
            </a:lstStyle>
            <a:p>
              <a:r>
                <a:rPr lang="en-GB" sz="1800" b="1" i="0" dirty="0" err="1"/>
                <a:t>PowerVR</a:t>
              </a:r>
              <a:endParaRPr lang="en-GB" sz="1800" b="1" i="0" dirty="0"/>
            </a:p>
            <a:p>
              <a:r>
                <a:rPr lang="ru-RU" sz="1000" i="0" dirty="0"/>
                <a:t>Графические процессоры и вычисления на</a:t>
              </a:r>
              <a:r>
                <a:rPr lang="en-GB" sz="1000" i="0" dirty="0"/>
                <a:t> GPU</a:t>
              </a:r>
              <a:endParaRPr lang="en-GB" sz="700" i="0" dirty="0"/>
            </a:p>
          </p:txBody>
        </p:sp>
        <p:sp>
          <p:nvSpPr>
            <p:cNvPr id="99" name="Left-Right Arrow 98"/>
            <p:cNvSpPr/>
            <p:nvPr/>
          </p:nvSpPr>
          <p:spPr bwMode="auto">
            <a:xfrm>
              <a:off x="2321750" y="1713367"/>
              <a:ext cx="2272917" cy="654913"/>
            </a:xfrm>
            <a:prstGeom prst="leftRightArrow">
              <a:avLst>
                <a:gd name="adj1" fmla="val 76387"/>
                <a:gd name="adj2" fmla="val 20461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 bwMode="auto">
            <a:xfrm>
              <a:off x="3163732" y="1164421"/>
              <a:ext cx="1338877" cy="722903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headEnd type="none" w="med" len="med"/>
              <a:tailEnd type="none" w="med" len="med"/>
            </a:ln>
            <a:effectLst>
              <a:outerShdw blurRad="101600" dist="88900" dir="2700000" algn="tl" rotWithShape="0">
                <a:prstClr val="black">
                  <a:alpha val="2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/>
            <a:lstStyle>
              <a:defPPr>
                <a:defRPr lang="en-US"/>
              </a:defPPr>
              <a:lvl1pPr algn="ctr" eaLnBrk="0" hangingPunct="0">
                <a:lnSpc>
                  <a:spcPct val="80000"/>
                </a:lnSpc>
                <a:buClr>
                  <a:srgbClr val="000099"/>
                </a:buClr>
                <a:defRPr sz="1600" b="0" i="1">
                  <a:solidFill>
                    <a:schemeClr val="accent6"/>
                  </a:solidFill>
                </a:defRPr>
              </a:lvl1pPr>
            </a:lstStyle>
            <a:p>
              <a:r>
                <a:rPr lang="en-GB" sz="1800" b="1" i="0" dirty="0" err="1"/>
                <a:t>Ensigma</a:t>
              </a:r>
              <a:br>
                <a:rPr lang="en-GB" sz="1800" b="1" i="0" dirty="0"/>
              </a:br>
              <a:r>
                <a:rPr lang="ru-RU" sz="1000" i="0" dirty="0"/>
                <a:t>Коммуникационные процессоры </a:t>
              </a:r>
              <a:endParaRPr lang="en-GB" sz="100" i="0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891173" y="873671"/>
              <a:ext cx="4003427" cy="139095"/>
              <a:chOff x="2470835" y="947392"/>
              <a:chExt cx="4212312" cy="143377"/>
            </a:xfrm>
            <a:solidFill>
              <a:schemeClr val="accent4"/>
            </a:solidFill>
          </p:grpSpPr>
          <p:sp>
            <p:nvSpPr>
              <p:cNvPr id="124" name="Rectangle 123"/>
              <p:cNvSpPr/>
              <p:nvPr/>
            </p:nvSpPr>
            <p:spPr bwMode="auto">
              <a:xfrm>
                <a:off x="2470835" y="951570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743345" y="95156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3026721" y="95156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3299231" y="951568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3561868" y="949480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3834378" y="9494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4117754" y="9494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4390264" y="949478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666523" y="949484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4939033" y="94948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222409" y="94948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494919" y="94948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5757556" y="947394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6030066" y="9473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6313442" y="9473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585952" y="94739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858549" y="3457772"/>
              <a:ext cx="4003427" cy="139095"/>
              <a:chOff x="2470835" y="947392"/>
              <a:chExt cx="4212312" cy="143377"/>
            </a:xfrm>
            <a:solidFill>
              <a:schemeClr val="accent4"/>
            </a:solidFill>
          </p:grpSpPr>
          <p:sp>
            <p:nvSpPr>
              <p:cNvPr id="108" name="Rectangle 107"/>
              <p:cNvSpPr/>
              <p:nvPr/>
            </p:nvSpPr>
            <p:spPr bwMode="auto">
              <a:xfrm>
                <a:off x="2470835" y="951570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2743345" y="95156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026721" y="95156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99231" y="951568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561868" y="949480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834378" y="9494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117754" y="949479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390264" y="949478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4666523" y="949484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4939033" y="94948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5222409" y="94948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5494919" y="94948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5757556" y="947394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6030066" y="9473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6313442" y="947393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6585952" y="947392"/>
                <a:ext cx="97195" cy="139199"/>
              </a:xfrm>
              <a:prstGeom prst="rect">
                <a:avLst/>
              </a:prstGeom>
              <a:grp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GB" sz="1400" b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Left-Right Arrow 102"/>
            <p:cNvSpPr/>
            <p:nvPr/>
          </p:nvSpPr>
          <p:spPr bwMode="auto">
            <a:xfrm>
              <a:off x="4308770" y="2504923"/>
              <a:ext cx="3144280" cy="514453"/>
            </a:xfrm>
            <a:prstGeom prst="leftRightArrow">
              <a:avLst>
                <a:gd name="adj1" fmla="val 76387"/>
                <a:gd name="adj2" fmla="val 20461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104" name="Content Placeholder 2"/>
            <p:cNvSpPr txBox="1">
              <a:spLocks/>
            </p:cNvSpPr>
            <p:nvPr/>
          </p:nvSpPr>
          <p:spPr bwMode="auto">
            <a:xfrm>
              <a:off x="4775170" y="2813525"/>
              <a:ext cx="1933123" cy="533149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headEnd type="none" w="med" len="med"/>
              <a:tailEnd type="none" w="med" len="med"/>
            </a:ln>
            <a:effectLst>
              <a:outerShdw blurRad="101600" dist="88900" dir="2700000" algn="tl" rotWithShape="0">
                <a:prstClr val="black">
                  <a:alpha val="2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3379" tIns="30676" rIns="153379" bIns="30676" anchor="ctr"/>
            <a:lstStyle>
              <a:defPPr>
                <a:defRPr lang="en-US"/>
              </a:defPPr>
              <a:lvl1pPr algn="ctr" eaLnBrk="0" hangingPunct="0">
                <a:lnSpc>
                  <a:spcPct val="80000"/>
                </a:lnSpc>
                <a:buClr>
                  <a:srgbClr val="000099"/>
                </a:buClr>
                <a:defRPr sz="1600" b="0" i="1">
                  <a:solidFill>
                    <a:schemeClr val="accent6"/>
                  </a:solidFill>
                </a:defRPr>
              </a:lvl1pPr>
            </a:lstStyle>
            <a:p>
              <a:r>
                <a:rPr lang="en-GB" sz="1800" b="1" i="0" dirty="0" err="1"/>
                <a:t>PowerVR</a:t>
              </a:r>
              <a:endParaRPr lang="en-GB" sz="1800" b="1" i="0" dirty="0"/>
            </a:p>
            <a:p>
              <a:r>
                <a:rPr lang="ru-RU" sz="1000" i="0" dirty="0"/>
                <a:t>Процессоры машинного зрения</a:t>
              </a:r>
              <a:endParaRPr lang="en-GB" sz="700" i="0" dirty="0"/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3150170" y="2024128"/>
              <a:ext cx="1366004" cy="1326455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headEnd type="none" w="med" len="med"/>
              <a:tailEnd type="none" w="med" len="med"/>
            </a:ln>
            <a:effectLst>
              <a:outerShdw blurRad="101600" dist="88900" dir="2700000" algn="tl" rotWithShape="0">
                <a:prstClr val="black">
                  <a:alpha val="2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3379" tIns="30676" rIns="153379" bIns="30676" anchor="ctr"/>
            <a:lstStyle>
              <a:defPPr>
                <a:defRPr lang="en-US"/>
              </a:defPPr>
              <a:lvl1pPr algn="ctr" eaLnBrk="0" hangingPunct="0">
                <a:lnSpc>
                  <a:spcPct val="80000"/>
                </a:lnSpc>
                <a:buClr>
                  <a:srgbClr val="000099"/>
                </a:buClr>
                <a:defRPr sz="1600" b="0" i="1">
                  <a:solidFill>
                    <a:schemeClr val="accent6"/>
                  </a:solidFill>
                </a:defRPr>
              </a:lvl1pPr>
            </a:lstStyle>
            <a:p>
              <a:r>
                <a:rPr lang="en-GB" sz="1800" b="1" i="0" dirty="0"/>
                <a:t>MIPS</a:t>
              </a:r>
              <a:br>
                <a:rPr lang="en-GB" sz="1800" b="1" i="0" dirty="0"/>
              </a:br>
              <a:r>
                <a:rPr lang="ru-RU" sz="1000" i="0" dirty="0"/>
                <a:t>Универсальные</a:t>
              </a:r>
              <a:br>
                <a:rPr lang="en-GB" sz="1000" i="0" dirty="0"/>
              </a:br>
              <a:r>
                <a:rPr lang="ru-RU" sz="1000" i="0" dirty="0"/>
                <a:t>Процессоры</a:t>
              </a:r>
              <a:endParaRPr lang="en-GB" sz="700" i="0" dirty="0"/>
            </a:p>
          </p:txBody>
        </p:sp>
        <p:sp>
          <p:nvSpPr>
            <p:cNvPr id="106" name="TextBox 105"/>
            <p:cNvSpPr txBox="1"/>
            <p:nvPr/>
          </p:nvSpPr>
          <p:spPr>
            <a:xfrm rot="5400000">
              <a:off x="3875086" y="2281287"/>
              <a:ext cx="1585630" cy="3248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Структура </a:t>
              </a:r>
              <a:r>
                <a:rPr lang="en-GB" sz="1600" b="0" dirty="0" err="1">
                  <a:solidFill>
                    <a:schemeClr val="bg1"/>
                  </a:solidFill>
                </a:rPr>
                <a:t>SoC</a:t>
              </a:r>
              <a:endParaRPr lang="en-GB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107" name="Content Placeholder 2"/>
            <p:cNvSpPr txBox="1">
              <a:spLocks/>
            </p:cNvSpPr>
            <p:nvPr/>
          </p:nvSpPr>
          <p:spPr bwMode="auto">
            <a:xfrm>
              <a:off x="4787181" y="2173889"/>
              <a:ext cx="1933123" cy="562753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headEnd type="none" w="med" len="med"/>
              <a:tailEnd type="none" w="med" len="med"/>
            </a:ln>
            <a:effectLst>
              <a:outerShdw blurRad="101600" dist="88900" dir="2700000" algn="tl" rotWithShape="0">
                <a:prstClr val="black">
                  <a:alpha val="2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53379" tIns="30676" rIns="153379" bIns="30676" anchor="ctr"/>
            <a:lstStyle>
              <a:defPPr>
                <a:defRPr lang="en-US"/>
              </a:defPPr>
              <a:lvl1pPr algn="ctr" eaLnBrk="0" hangingPunct="0">
                <a:lnSpc>
                  <a:spcPct val="80000"/>
                </a:lnSpc>
                <a:buClr>
                  <a:srgbClr val="000099"/>
                </a:buClr>
                <a:defRPr sz="1600" b="0" i="1">
                  <a:solidFill>
                    <a:schemeClr val="accent6"/>
                  </a:solidFill>
                </a:defRPr>
              </a:lvl1pPr>
            </a:lstStyle>
            <a:p>
              <a:r>
                <a:rPr lang="en-GB" sz="1800" b="1" i="0" dirty="0" err="1"/>
                <a:t>PowerVR</a:t>
              </a:r>
              <a:endParaRPr lang="en-GB" sz="1800" b="1" i="0" dirty="0"/>
            </a:p>
            <a:p>
              <a:r>
                <a:rPr lang="ru-RU" sz="1000" i="0" dirty="0"/>
                <a:t>Видео</a:t>
              </a:r>
            </a:p>
            <a:p>
              <a:r>
                <a:rPr lang="ru-RU" sz="1000" i="0" dirty="0"/>
                <a:t>процессоры</a:t>
              </a:r>
              <a:endParaRPr lang="en-GB" sz="700" i="0" dirty="0"/>
            </a:p>
          </p:txBody>
        </p:sp>
      </p:grpSp>
      <p:sp>
        <p:nvSpPr>
          <p:cNvPr id="74" name="Cloud 85">
            <a:extLst>
              <a:ext uri="{FF2B5EF4-FFF2-40B4-BE49-F238E27FC236}">
                <a16:creationId xmlns:a16="http://schemas.microsoft.com/office/drawing/2014/main" id="{F27B7A26-B077-416F-B0CB-DB1BB7114AD6}"/>
              </a:ext>
            </a:extLst>
          </p:cNvPr>
          <p:cNvSpPr/>
          <p:nvPr/>
        </p:nvSpPr>
        <p:spPr bwMode="auto">
          <a:xfrm>
            <a:off x="296475" y="1742424"/>
            <a:ext cx="1882741" cy="1407298"/>
          </a:xfrm>
          <a:prstGeom prst="cloud">
            <a:avLst/>
          </a:prstGeom>
          <a:solidFill>
            <a:schemeClr val="accent1"/>
          </a:solidFill>
          <a:ln w="38100">
            <a:noFill/>
            <a:headEnd type="none" w="med" len="med"/>
            <a:tailEnd type="none" w="med" len="med"/>
          </a:ln>
          <a:effectLst>
            <a:outerShdw blurRad="101600" dist="889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800" dirty="0">
                <a:solidFill>
                  <a:schemeClr val="bg1"/>
                </a:solidFill>
              </a:rPr>
              <a:t>Creator </a:t>
            </a:r>
            <a:r>
              <a:rPr lang="en-GB" sz="1800" dirty="0" err="1">
                <a:solidFill>
                  <a:schemeClr val="bg1"/>
                </a:solidFill>
              </a:rPr>
              <a:t>IoT</a:t>
            </a:r>
            <a:r>
              <a:rPr lang="en-GB" sz="1800" dirty="0">
                <a:solidFill>
                  <a:schemeClr val="bg1"/>
                </a:solidFill>
              </a:rPr>
              <a:t> Framework</a:t>
            </a:r>
          </a:p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1000" b="0" dirty="0">
                <a:solidFill>
                  <a:schemeClr val="bg1"/>
                </a:solidFill>
              </a:rPr>
              <a:t>Устройство</a:t>
            </a:r>
            <a:r>
              <a:rPr lang="en-US" sz="1000" b="0" dirty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br>
              <a:rPr lang="en-US" sz="1000" b="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1000" b="0" dirty="0">
                <a:solidFill>
                  <a:schemeClr val="bg1"/>
                </a:solidFill>
                <a:sym typeface="Wingdings" panose="05000000000000000000" pitchFamily="2" charset="2"/>
              </a:rPr>
              <a:t>--</a:t>
            </a:r>
            <a:r>
              <a:rPr lang="en-US" sz="1000" b="0" dirty="0">
                <a:solidFill>
                  <a:schemeClr val="bg1"/>
                </a:solidFill>
              </a:rPr>
              <a:t>&gt;</a:t>
            </a:r>
            <a:r>
              <a:rPr lang="ru-RU" sz="1000" b="0" dirty="0">
                <a:solidFill>
                  <a:schemeClr val="bg1"/>
                </a:solidFill>
              </a:rPr>
              <a:t>Облако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829C55-DF62-43C9-BD54-660854C490B0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011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479925" y="2445544"/>
            <a:ext cx="184731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25000"/>
              </a:spcBef>
              <a:buClrTx/>
            </a:pPr>
            <a:endParaRPr lang="en-US" sz="16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479925" y="2445544"/>
            <a:ext cx="184731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25000"/>
              </a:spcBef>
              <a:buClrTx/>
            </a:pPr>
            <a:endParaRPr lang="en-US" sz="16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9550" y="9525"/>
            <a:ext cx="8934450" cy="629841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0" marR="0" lvl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Офисы </a:t>
            </a:r>
            <a:r>
              <a:rPr lang="en-GB" dirty="0"/>
              <a:t>Imagination </a:t>
            </a:r>
            <a:r>
              <a:rPr lang="ru-RU" dirty="0"/>
              <a:t>в мире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269" y="986787"/>
            <a:ext cx="6411462" cy="35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D5A31-1397-4A54-B794-190F8C465188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7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156176" y="910058"/>
            <a:ext cx="2808000" cy="2541909"/>
            <a:chOff x="3218854" y="1545265"/>
            <a:chExt cx="3015335" cy="2488074"/>
          </a:xfrm>
        </p:grpSpPr>
        <p:sp>
          <p:nvSpPr>
            <p:cNvPr id="36" name="TextBox 35"/>
            <p:cNvSpPr txBox="1"/>
            <p:nvPr/>
          </p:nvSpPr>
          <p:spPr>
            <a:xfrm>
              <a:off x="3218854" y="1791486"/>
              <a:ext cx="3015335" cy="2241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18855" y="1545265"/>
              <a:ext cx="3015334" cy="63264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sz="1400" dirty="0"/>
                <a:t>BUPT: Beijing University of Posts &amp; Telecommunications</a:t>
              </a:r>
            </a:p>
            <a:p>
              <a:pPr eaLnBrk="1" hangingPunct="1"/>
              <a:endParaRPr lang="ru-RU" sz="1400" dirty="0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167845" y="910058"/>
            <a:ext cx="2844316" cy="2541909"/>
            <a:chOff x="3218854" y="1545265"/>
            <a:chExt cx="3054332" cy="2488074"/>
          </a:xfrm>
        </p:grpSpPr>
        <p:sp>
          <p:nvSpPr>
            <p:cNvPr id="25" name="TextBox 24"/>
            <p:cNvSpPr txBox="1"/>
            <p:nvPr/>
          </p:nvSpPr>
          <p:spPr>
            <a:xfrm>
              <a:off x="3218854" y="1791486"/>
              <a:ext cx="3015335" cy="2241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7853" y="1545265"/>
              <a:ext cx="3015333" cy="63264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sz="1400" dirty="0"/>
                <a:t>Harvey </a:t>
              </a:r>
              <a:r>
                <a:rPr lang="en-GB" sz="1400" dirty="0" err="1"/>
                <a:t>Mudd</a:t>
              </a:r>
              <a:r>
                <a:rPr lang="en-GB" sz="1400" dirty="0"/>
                <a:t> College</a:t>
              </a:r>
              <a:br>
                <a:rPr lang="en-GB" sz="1400" dirty="0"/>
              </a:br>
              <a:r>
                <a:rPr lang="en-GB" sz="1400" dirty="0"/>
                <a:t>with Xilinx &amp; </a:t>
              </a:r>
              <a:r>
                <a:rPr lang="en-GB" sz="1400" dirty="0" err="1"/>
                <a:t>Digilent</a:t>
              </a:r>
              <a:endParaRPr lang="en-GB" sz="1400" dirty="0"/>
            </a:p>
            <a:p>
              <a:endParaRPr lang="en-GB" sz="1400" dirty="0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9512" y="910058"/>
            <a:ext cx="2808000" cy="2541911"/>
            <a:chOff x="3218854" y="1545264"/>
            <a:chExt cx="3015335" cy="2488075"/>
          </a:xfrm>
        </p:grpSpPr>
        <p:sp>
          <p:nvSpPr>
            <p:cNvPr id="22" name="TextBox 21"/>
            <p:cNvSpPr txBox="1"/>
            <p:nvPr/>
          </p:nvSpPr>
          <p:spPr>
            <a:xfrm>
              <a:off x="3218854" y="1791486"/>
              <a:ext cx="3015335" cy="2241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  <a:p>
              <a:endParaRPr lang="en-GB" sz="1400" b="0" dirty="0">
                <a:solidFill>
                  <a:srgbClr val="5A5A5A">
                    <a:lumMod val="90000"/>
                    <a:lumOff val="1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8854" y="1545264"/>
              <a:ext cx="3015333" cy="42176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txBody>
            <a:bodyPr wrap="square" lIns="77916" tIns="0" rIns="77916" bIns="0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sz="1400" dirty="0">
                  <a:solidFill>
                    <a:srgbClr val="FFFFFF"/>
                  </a:solidFill>
                </a:rPr>
                <a:t>Telecom </a:t>
              </a:r>
              <a:r>
                <a:rPr lang="en-GB" sz="1400" dirty="0" err="1">
                  <a:solidFill>
                    <a:srgbClr val="FFFFFF"/>
                  </a:solidFill>
                </a:rPr>
                <a:t>ParisTech</a:t>
              </a:r>
              <a:endParaRPr lang="en-GB" sz="1400" dirty="0">
                <a:solidFill>
                  <a:srgbClr val="FFFFFF"/>
                </a:solidFill>
              </a:endParaRPr>
            </a:p>
            <a:p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75" y="3759102"/>
            <a:ext cx="1675668" cy="8335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51383" y="3761762"/>
            <a:ext cx="2448272" cy="8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258602" indent="-18569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200" b="1" kern="0" dirty="0">
                <a:solidFill>
                  <a:schemeClr val="accent1"/>
                </a:solidFill>
              </a:rPr>
              <a:t>Роберт Оуэн (</a:t>
            </a:r>
            <a:r>
              <a:rPr lang="en-US" sz="1200" b="1" kern="0" dirty="0">
                <a:solidFill>
                  <a:schemeClr val="accent1"/>
                </a:solidFill>
              </a:rPr>
              <a:t>Robert Owen</a:t>
            </a:r>
            <a:r>
              <a:rPr lang="ru-RU" sz="1200" b="1" kern="0" dirty="0">
                <a:solidFill>
                  <a:schemeClr val="accent1"/>
                </a:solidFill>
              </a:rPr>
              <a:t>)</a:t>
            </a:r>
            <a:br>
              <a:rPr lang="en-US" sz="1200" kern="0" dirty="0">
                <a:solidFill>
                  <a:schemeClr val="accent1"/>
                </a:solidFill>
              </a:rPr>
            </a:br>
            <a:r>
              <a:rPr lang="ru-RU" sz="1200" kern="0" dirty="0">
                <a:solidFill>
                  <a:schemeClr val="accent1"/>
                </a:solidFill>
              </a:rPr>
              <a:t>Менеджер всемирной университетской программы</a:t>
            </a:r>
            <a:br>
              <a:rPr lang="en-US" sz="1200" kern="0" dirty="0">
                <a:solidFill>
                  <a:schemeClr val="accent1"/>
                </a:solidFill>
              </a:rPr>
            </a:br>
            <a:r>
              <a:rPr lang="en-US" sz="1200" kern="0" dirty="0">
                <a:solidFill>
                  <a:schemeClr val="accent1"/>
                </a:solidFill>
              </a:rPr>
              <a:t>robert.owen@imgtec.com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kern="0" dirty="0">
                <a:solidFill>
                  <a:schemeClr val="accent1"/>
                </a:solidFill>
              </a:rPr>
              <a:t>+44 (0) 1992 584739</a:t>
            </a:r>
          </a:p>
          <a:p>
            <a:pPr>
              <a:lnSpc>
                <a:spcPct val="80000"/>
              </a:lnSpc>
            </a:pPr>
            <a:endParaRPr lang="en-GB" b="1" kern="0" dirty="0">
              <a:solidFill>
                <a:srgbClr val="7030A0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515225" cy="312263"/>
          </a:xfrm>
        </p:spPr>
        <p:txBody>
          <a:bodyPr/>
          <a:lstStyle/>
          <a:p>
            <a:r>
              <a:rPr lang="ru-RU" dirty="0"/>
              <a:t>Создавая сообщество</a:t>
            </a:r>
            <a:endParaRPr lang="en-GB" dirty="0"/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ADD6942F-7241-4E3B-9F8B-A64BAA816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195" y="1485369"/>
            <a:ext cx="2697080" cy="1518429"/>
          </a:xfrm>
          <a:prstGeom prst="rect">
            <a:avLst/>
          </a:prstGeom>
        </p:spPr>
      </p:pic>
      <p:pic>
        <p:nvPicPr>
          <p:cNvPr id="29" name="Picture 3" descr="C:\Users\Robert Owen\Pictures\IMG\China April 2016 eElements Workshops &amp; MOOCxing\IMG_3523.JPG">
            <a:extLst>
              <a:ext uri="{FF2B5EF4-FFF2-40B4-BE49-F238E27FC236}">
                <a16:creationId xmlns:a16="http://schemas.microsoft.com/office/drawing/2014/main" id="{74487D96-F1F8-4D06-97A2-4386D284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571" y="1485369"/>
            <a:ext cx="2718248" cy="13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Robert Owen\Pictures\IMG\Workshops CML Ldn MUC MAD Paris HiPEAC Jan 2017\IMG_4645.JPG">
            <a:extLst>
              <a:ext uri="{FF2B5EF4-FFF2-40B4-BE49-F238E27FC236}">
                <a16:creationId xmlns:a16="http://schemas.microsoft.com/office/drawing/2014/main" id="{C441CF1B-A971-4100-A2D2-5D7B1FC0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46" y="1212299"/>
            <a:ext cx="2656954" cy="19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1">
            <a:extLst>
              <a:ext uri="{FF2B5EF4-FFF2-40B4-BE49-F238E27FC236}">
                <a16:creationId xmlns:a16="http://schemas.microsoft.com/office/drawing/2014/main" id="{4C97114F-A995-4A97-AE76-366EE867AC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8183" y="3205014"/>
            <a:ext cx="23506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900" b="0" dirty="0">
                <a:solidFill>
                  <a:srgbClr val="000000"/>
                </a:solidFill>
                <a:latin typeface="+mn-lt"/>
              </a:rPr>
              <a:t>Connected MCU Workshop, Feb. 2017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EF080DB2-B146-4DC4-8202-F4BEDF62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434" y="3205014"/>
            <a:ext cx="23114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900" b="0" dirty="0">
                <a:solidFill>
                  <a:srgbClr val="000000"/>
                </a:solidFill>
                <a:latin typeface="+mn-lt"/>
              </a:rPr>
              <a:t>MIPSfpga Workshop, Beijing, April 2016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285237A5-0DBF-488B-BA1E-9CE0BA75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052" y="3205014"/>
            <a:ext cx="20575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900" b="0" dirty="0">
                <a:solidFill>
                  <a:srgbClr val="000000"/>
                </a:solidFill>
                <a:latin typeface="+mn-lt"/>
              </a:rPr>
              <a:t>Claremont USA, May 2015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05E132-4DB9-4218-8C60-00E83C3E289B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0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Цель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881" y="2211710"/>
            <a:ext cx="8470238" cy="2304256"/>
          </a:xfrm>
        </p:spPr>
        <p:txBody>
          <a:bodyPr/>
          <a:lstStyle/>
          <a:p>
            <a:r>
              <a:rPr lang="ru-RU" b="0" dirty="0"/>
              <a:t>Быть полезными и отзывчивыми</a:t>
            </a:r>
            <a:endParaRPr lang="en-GB" b="0" dirty="0"/>
          </a:p>
          <a:p>
            <a:r>
              <a:rPr lang="ru-RU" b="0" dirty="0"/>
              <a:t>Понимать </a:t>
            </a:r>
            <a:r>
              <a:rPr lang="ru-RU" dirty="0"/>
              <a:t>уникальные потребности </a:t>
            </a:r>
            <a:r>
              <a:rPr lang="ru-RU" b="0" dirty="0"/>
              <a:t>образовательных учреждений </a:t>
            </a:r>
          </a:p>
          <a:p>
            <a:r>
              <a:rPr lang="ru-RU" b="0" dirty="0"/>
              <a:t>Предоставлять </a:t>
            </a:r>
            <a:r>
              <a:rPr lang="ru-RU" dirty="0"/>
              <a:t>действительно полезные </a:t>
            </a:r>
            <a:r>
              <a:rPr lang="ru-RU" b="0" dirty="0"/>
              <a:t>материалы</a:t>
            </a:r>
            <a:r>
              <a:rPr lang="en-GB" b="0" dirty="0"/>
              <a:t> </a:t>
            </a:r>
          </a:p>
          <a:p>
            <a:r>
              <a:rPr lang="ru-RU" b="0" dirty="0"/>
              <a:t>Обеспечивать эффективную поддержку</a:t>
            </a:r>
            <a:endParaRPr lang="en-GB" b="0" dirty="0"/>
          </a:p>
          <a:p>
            <a:r>
              <a:rPr lang="ru-RU" b="0" dirty="0"/>
              <a:t>Строить долгосрочные взаимоотношения для осознания потребностей образования и создания инновационных образовательных решений</a:t>
            </a:r>
            <a:endParaRPr lang="en-GB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915566"/>
            <a:ext cx="7920880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Увеличить рыночную долю </a:t>
            </a:r>
            <a:r>
              <a:rPr lang="en-GB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Imagination</a:t>
            </a:r>
            <a:r>
              <a:rPr lang="ru-RU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путем создания </a:t>
            </a:r>
            <a:r>
              <a:rPr lang="ru-RU" sz="20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интуитивного предпочтения </a:t>
            </a:r>
            <a:r>
              <a:rPr lang="ru-RU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en-GB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Imagination</a:t>
            </a:r>
            <a:r>
              <a:rPr lang="ru-RU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у будущих инженеров и программистов</a:t>
            </a:r>
            <a:r>
              <a:rPr lang="en-GB" sz="2000" b="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9BA97-0FD6-4F38-9551-E108E21ECACE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4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Наш образовательный </a:t>
            </a:r>
            <a:r>
              <a:rPr lang="en-GB" baseline="0" dirty="0"/>
              <a:t>‘</a:t>
            </a:r>
            <a:r>
              <a:rPr lang="ru-RU" baseline="0" dirty="0"/>
              <a:t>Рынок</a:t>
            </a:r>
            <a:r>
              <a:rPr lang="en-GB" dirty="0"/>
              <a:t>’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8000" y="1419622"/>
            <a:ext cx="8470238" cy="3645585"/>
          </a:xfrm>
        </p:spPr>
        <p:txBody>
          <a:bodyPr numCol="2"/>
          <a:lstStyle/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r>
              <a:rPr lang="ru-RU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технологии</a:t>
            </a:r>
            <a:r>
              <a:rPr lang="en-GB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Графика </a:t>
            </a:r>
            <a:r>
              <a:rPr lang="en-GB" sz="1200" b="0" kern="12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PowerVR</a:t>
            </a:r>
            <a:b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MIPS</a:t>
            </a:r>
            <a:b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GB" sz="1200" b="0" kern="12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FlowCloud</a:t>
            </a:r>
            <a:br>
              <a:rPr lang="en-GB" sz="14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en-GB" sz="1400" b="0" kern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914400" algn="l"/>
              </a:tabLst>
            </a:pPr>
            <a:r>
              <a:rPr lang="ru-RU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регионы</a:t>
            </a:r>
            <a:r>
              <a:rPr lang="en-GB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br>
              <a:rPr lang="en-GB" sz="16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Азия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Китай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Корея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Япония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Тайвань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Индия</a:t>
            </a:r>
            <a:b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США</a:t>
            </a:r>
            <a:b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Европа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Великобритания,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Германия</a:t>
            </a:r>
            <a:r>
              <a:rPr lang="en-GB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Россия</a:t>
            </a:r>
            <a:br>
              <a:rPr lang="en-GB" sz="14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1400" b="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265113" algn="l"/>
                <a:tab pos="914400" algn="l"/>
              </a:tabLst>
            </a:pPr>
            <a:r>
              <a:rPr lang="ru-RU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Уровень контактов</a:t>
            </a:r>
            <a:r>
              <a:rPr lang="en-GB" sz="1400" kern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90488" indent="-90488" eaLnBrk="0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­"/>
              <a:tabLst>
                <a:tab pos="914400" algn="l"/>
              </a:tabLst>
            </a:pP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Непосредственно с преподавателями</a:t>
            </a:r>
            <a:endParaRPr lang="en-GB" sz="1200" b="0" kern="1200" dirty="0">
              <a:latin typeface="Arial" pitchFamily="34" charset="0"/>
              <a:cs typeface="Arial" pitchFamily="34" charset="0"/>
            </a:endParaRPr>
          </a:p>
          <a:p>
            <a:pPr marL="90488" indent="-90488" eaLnBrk="0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­"/>
              <a:tabLst>
                <a:tab pos="914400" algn="l"/>
              </a:tabLst>
            </a:pP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На мероприятиях, конференциях и семинарах</a:t>
            </a:r>
            <a:endParaRPr lang="en-GB" sz="1200" b="0" kern="1200" dirty="0">
              <a:latin typeface="Arial" pitchFamily="34" charset="0"/>
              <a:cs typeface="Arial" pitchFamily="34" charset="0"/>
            </a:endParaRPr>
          </a:p>
          <a:p>
            <a:pPr marL="90488" indent="-90488" eaLnBrk="0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­"/>
              <a:tabLst>
                <a:tab pos="914400" algn="l"/>
              </a:tabLst>
            </a:pP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Онлайн</a:t>
            </a:r>
            <a:r>
              <a:rPr lang="en-GB" sz="1200" b="0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0" kern="1200" dirty="0">
                <a:latin typeface="Arial" pitchFamily="34" charset="0"/>
                <a:cs typeface="Arial" pitchFamily="34" charset="0"/>
              </a:rPr>
              <a:t>уникальные материалы</a:t>
            </a:r>
            <a:r>
              <a:rPr lang="en-GB" sz="12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активные форумы</a:t>
            </a:r>
            <a:r>
              <a:rPr lang="en-GB" sz="1200" b="0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пособия</a:t>
            </a:r>
            <a:r>
              <a:rPr lang="en-GB" sz="1200" b="0" kern="1200" dirty="0">
                <a:latin typeface="Arial" pitchFamily="34" charset="0"/>
                <a:cs typeface="Arial" pitchFamily="34" charset="0"/>
              </a:rPr>
              <a:t>….</a:t>
            </a:r>
            <a:r>
              <a:rPr lang="ru-RU" sz="1200" b="0" kern="1200" dirty="0">
                <a:latin typeface="Arial" pitchFamily="34" charset="0"/>
                <a:cs typeface="Arial" pitchFamily="34" charset="0"/>
              </a:rPr>
              <a:t>на многих языках</a:t>
            </a:r>
            <a:r>
              <a:rPr lang="en-GB" sz="1200" b="0" kern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eaLnBrk="0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cs typeface="Arial" pitchFamily="34" charset="0"/>
            </a:endParaRPr>
          </a:p>
          <a:p>
            <a:pPr marL="457200" lvl="0" indent="-457200" eaLnBrk="0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cs typeface="Arial" pitchFamily="34" charset="0"/>
            </a:endParaRPr>
          </a:p>
          <a:p>
            <a:pPr marL="457200" lvl="0" indent="-457200" eaLnBrk="0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tabLst>
                <a:tab pos="914400" algn="l"/>
              </a:tabLst>
            </a:pPr>
            <a:endParaRPr lang="en-GB" sz="1400" b="0" kern="1200" dirty="0"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Целевые специальности</a:t>
            </a:r>
            <a:r>
              <a:rPr lang="en-GB" sz="1400" dirty="0">
                <a:ea typeface="Calibri" pitchFamily="34" charset="0"/>
                <a:cs typeface="Times New Roman" pitchFamily="18" charset="0"/>
              </a:rPr>
              <a:t>:</a:t>
            </a:r>
            <a:br>
              <a:rPr lang="en-GB" sz="16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EE: Electronic Engineering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, Электронная инженерия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CE: Computer Engineering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, Компьютерная инженерия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CS: Computer Science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, Компьютерные науки</a:t>
            </a:r>
            <a:br>
              <a:rPr lang="en-GB" sz="1400" b="0" dirty="0">
                <a:ea typeface="Calibri" pitchFamily="34" charset="0"/>
                <a:cs typeface="Times New Roman" pitchFamily="18" charset="0"/>
              </a:rPr>
            </a:br>
            <a:endParaRPr lang="en-GB" sz="1400" b="0" dirty="0"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Целевые курсы</a:t>
            </a:r>
            <a:r>
              <a:rPr lang="en-GB" sz="1400" dirty="0">
                <a:ea typeface="Calibri" pitchFamily="34" charset="0"/>
                <a:cs typeface="Times New Roman" pitchFamily="18" charset="0"/>
              </a:rPr>
              <a:t>:</a:t>
            </a:r>
            <a:br>
              <a:rPr lang="en-GB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Встроенные системы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en-GB" sz="1200" b="0" dirty="0" err="1">
                <a:ea typeface="Calibri" pitchFamily="34" charset="0"/>
                <a:cs typeface="Times New Roman" pitchFamily="18" charset="0"/>
              </a:rPr>
              <a:t>IoT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 (Интернет вещей)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Робототехника</a:t>
            </a:r>
            <a:r>
              <a:rPr lang="en-GB" sz="1200" b="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управление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Проектирование </a:t>
            </a:r>
            <a:r>
              <a:rPr lang="en-GB" sz="1200" b="0" dirty="0">
                <a:ea typeface="Calibri" pitchFamily="34" charset="0"/>
                <a:cs typeface="Times New Roman" pitchFamily="18" charset="0"/>
              </a:rPr>
              <a:t>SOC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Верификация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Компьютерные системы</a:t>
            </a:r>
            <a:br>
              <a:rPr lang="en-GB" sz="1200" b="0" dirty="0">
                <a:ea typeface="Calibri" pitchFamily="34" charset="0"/>
                <a:cs typeface="Times New Roman" pitchFamily="18" charset="0"/>
              </a:rPr>
            </a:b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Компьютерная архитектура</a:t>
            </a:r>
            <a:endParaRPr lang="en-GB" sz="1200" b="0" dirty="0"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Разработка игр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Графическое программирование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en-GB" sz="1200" b="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00" b="0" dirty="0">
                <a:ea typeface="Calibri" pitchFamily="34" charset="0"/>
                <a:cs typeface="Times New Roman" pitchFamily="18" charset="0"/>
              </a:rPr>
              <a:t>Сетевые информационные системы</a:t>
            </a:r>
            <a:r>
              <a:rPr lang="en-GB" sz="1200" b="0" dirty="0">
                <a:ea typeface="Calibri" pitchFamily="34" charset="0"/>
                <a:cs typeface="Times New Roman" pitchFamily="18" charset="0"/>
              </a:rPr>
              <a:t>…</a:t>
            </a:r>
            <a:endParaRPr lang="en-GB" sz="1400" b="0" kern="1200" dirty="0">
              <a:solidFill>
                <a:srgbClr val="72166B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z="1700" dirty="0"/>
              <a:t>Университеты</a:t>
            </a:r>
            <a:r>
              <a:rPr lang="en-GB" sz="1700" dirty="0"/>
              <a:t>:</a:t>
            </a:r>
            <a:br>
              <a:rPr lang="en-GB" dirty="0"/>
            </a:br>
            <a:r>
              <a:rPr lang="en-GB" dirty="0"/>
              <a:t> </a:t>
            </a:r>
            <a:r>
              <a:rPr lang="en-GB" sz="1700" dirty="0"/>
              <a:t>&gt;6000 </a:t>
            </a:r>
            <a:r>
              <a:rPr lang="ru-RU" sz="1700" dirty="0"/>
              <a:t>по всему миру, курсы для студентов </a:t>
            </a:r>
            <a:r>
              <a:rPr lang="en-GB" sz="1700" dirty="0"/>
              <a:t>BSc+ </a:t>
            </a:r>
            <a:r>
              <a:rPr lang="ru-RU" sz="1700" dirty="0"/>
              <a:t>по специальностям</a:t>
            </a:r>
            <a:r>
              <a:rPr lang="en-GB" sz="1700" dirty="0"/>
              <a:t> CS, CE, 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17B37-36A3-44B1-871D-864AF1B61E46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20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Важность практической работы</a:t>
            </a:r>
            <a:r>
              <a:rPr lang="en-GB" dirty="0"/>
              <a:t>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275606"/>
            <a:ext cx="8856984" cy="342956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《</a:t>
            </a:r>
            <a:r>
              <a:rPr lang="ja-JP" altLang="en-US" dirty="0"/>
              <a:t>儒孝篇</a:t>
            </a:r>
            <a:r>
              <a:rPr lang="en-US" altLang="ja-JP" dirty="0"/>
              <a:t>》</a:t>
            </a:r>
            <a:r>
              <a:rPr lang="ja-JP" altLang="en-US" dirty="0"/>
              <a:t>中的名句“不闻不若闻之，</a:t>
            </a:r>
            <a:br>
              <a:rPr lang="en-GB" altLang="ja-JP" dirty="0"/>
            </a:br>
            <a:r>
              <a:rPr lang="en-GB" altLang="ja-JP" dirty="0"/>
              <a:t>	</a:t>
            </a:r>
            <a:r>
              <a:rPr lang="ja-JP" altLang="en-US" dirty="0"/>
              <a:t>闻之不若见之，</a:t>
            </a:r>
            <a:br>
              <a:rPr lang="en-GB" altLang="ja-JP" dirty="0"/>
            </a:br>
            <a:r>
              <a:rPr lang="en-GB" altLang="ja-JP" dirty="0"/>
              <a:t>	</a:t>
            </a:r>
            <a:r>
              <a:rPr lang="ja-JP" altLang="en-US" dirty="0"/>
              <a:t>见之不若知之，</a:t>
            </a:r>
            <a:br>
              <a:rPr lang="en-GB" altLang="ja-JP" dirty="0"/>
            </a:br>
            <a:r>
              <a:rPr lang="en-GB" altLang="ja-JP" dirty="0"/>
              <a:t>	</a:t>
            </a:r>
            <a:r>
              <a:rPr lang="ja-JP" altLang="en-US" dirty="0"/>
              <a:t>知之不若行之。</a:t>
            </a:r>
            <a:br>
              <a:rPr lang="en-GB" altLang="ja-JP" dirty="0"/>
            </a:br>
            <a:endParaRPr lang="ja-JP" altLang="en-US" dirty="0"/>
          </a:p>
          <a:p>
            <a:r>
              <a:rPr lang="ru-RU" b="0" dirty="0"/>
              <a:t>Я слышал</a:t>
            </a:r>
            <a:r>
              <a:rPr lang="en-GB" b="0" dirty="0"/>
              <a:t>, </a:t>
            </a:r>
            <a:r>
              <a:rPr lang="ru-RU" b="0" dirty="0"/>
              <a:t>но я забыл</a:t>
            </a:r>
            <a:br>
              <a:rPr lang="en-GB" b="0" dirty="0"/>
            </a:br>
            <a:r>
              <a:rPr lang="en-GB" b="0" dirty="0"/>
              <a:t>	</a:t>
            </a:r>
            <a:r>
              <a:rPr lang="ru-RU" b="0" dirty="0"/>
              <a:t>Я видел</a:t>
            </a:r>
            <a:r>
              <a:rPr lang="en-GB" b="0" dirty="0"/>
              <a:t>, </a:t>
            </a:r>
            <a:r>
              <a:rPr lang="ru-RU" b="0" dirty="0"/>
              <a:t>и я запомнил</a:t>
            </a:r>
            <a:br>
              <a:rPr lang="en-GB" b="0" dirty="0"/>
            </a:br>
            <a:r>
              <a:rPr lang="en-GB" dirty="0"/>
              <a:t>		</a:t>
            </a:r>
            <a:r>
              <a:rPr lang="ru-RU" dirty="0"/>
              <a:t>Я сделал</a:t>
            </a:r>
            <a:r>
              <a:rPr lang="en-GB" dirty="0"/>
              <a:t>, </a:t>
            </a:r>
            <a:r>
              <a:rPr lang="ru-RU" dirty="0"/>
              <a:t>и я понял</a:t>
            </a: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51520" y="987574"/>
            <a:ext cx="8694444" cy="267566"/>
          </a:xfrm>
        </p:spPr>
        <p:txBody>
          <a:bodyPr/>
          <a:lstStyle/>
          <a:p>
            <a:r>
              <a:rPr lang="ru-RU" dirty="0" err="1"/>
              <a:t>Сюнь-цзы</a:t>
            </a:r>
            <a:r>
              <a:rPr lang="en-GB" dirty="0"/>
              <a:t>, </a:t>
            </a:r>
            <a:r>
              <a:rPr lang="ru-RU" dirty="0"/>
              <a:t>последователь Конфуция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67662-48D1-4104-B0FA-028CA7B16DA5}"/>
              </a:ext>
            </a:extLst>
          </p:cNvPr>
          <p:cNvSpPr txBox="1"/>
          <p:nvPr/>
        </p:nvSpPr>
        <p:spPr>
          <a:xfrm>
            <a:off x="6138132" y="4891363"/>
            <a:ext cx="2730237" cy="1863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700" dirty="0">
                <a:solidFill>
                  <a:schemeClr val="accent1"/>
                </a:solidFill>
              </a:rPr>
              <a:t>Всемирная Университетская Программа Сентябрь</a:t>
            </a:r>
            <a:r>
              <a:rPr lang="en-US" sz="700" dirty="0">
                <a:solidFill>
                  <a:schemeClr val="accent1"/>
                </a:solidFill>
              </a:rPr>
              <a:t> 2017</a:t>
            </a:r>
            <a:endParaRPr lang="ru-RU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29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Imagination Master Template">
  <a:themeElements>
    <a:clrScheme name="Imagination New Branding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FFFFFF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101600" dist="88900" dir="2700000" algn="ctr" rotWithShape="0">
            <a:schemeClr val="tx2">
              <a:alpha val="20000"/>
            </a:schemeClr>
          </a:outerShdw>
        </a:effec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600" b="0" dirty="0" smtClean="0">
            <a:solidFill>
              <a:srgbClr val="FFFFFF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noFill/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Pages>13</Pages>
  <Words>2230</Words>
  <Application>Microsoft Office PowerPoint</Application>
  <PresentationFormat>Экран (16:9)</PresentationFormat>
  <Paragraphs>506</Paragraphs>
  <Slides>30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RionaSans</vt:lpstr>
      <vt:lpstr>Symbol</vt:lpstr>
      <vt:lpstr>Arial</vt:lpstr>
      <vt:lpstr>Wingdings 3</vt:lpstr>
      <vt:lpstr>Georgia</vt:lpstr>
      <vt:lpstr>Calibri</vt:lpstr>
      <vt:lpstr>riona_sansbold</vt:lpstr>
      <vt:lpstr>Times New Roman</vt:lpstr>
      <vt:lpstr>Wingdings</vt:lpstr>
      <vt:lpstr>2_Imagination Master Template</vt:lpstr>
      <vt:lpstr>Всемирная Университетская Программа Технологии завтрашних инноваций</vt:lpstr>
      <vt:lpstr>Создавая будущее вместе с партнерами</vt:lpstr>
      <vt:lpstr>Глобальный технологический лидер</vt:lpstr>
      <vt:lpstr>Подпитывая завтрашние решения</vt:lpstr>
      <vt:lpstr>Офисы Imagination в мире </vt:lpstr>
      <vt:lpstr>Создавая сообщество</vt:lpstr>
      <vt:lpstr>Цель</vt:lpstr>
      <vt:lpstr>Наш образовательный ‘Рынок’</vt:lpstr>
      <vt:lpstr>Важность практической работы…</vt:lpstr>
      <vt:lpstr>Составляющие хорошего  лабораторного курса</vt:lpstr>
      <vt:lpstr>Пакеты и Поддержка</vt:lpstr>
      <vt:lpstr>Веб-сайт: наш портал поддержки</vt:lpstr>
      <vt:lpstr>Введение в мобильную графику</vt:lpstr>
      <vt:lpstr>Введение в мобильную графику</vt:lpstr>
      <vt:lpstr>Введение в мобильную графику</vt:lpstr>
      <vt:lpstr>MIPSfpga</vt:lpstr>
      <vt:lpstr>MIPSfpga</vt:lpstr>
      <vt:lpstr>MIPSfpga</vt:lpstr>
      <vt:lpstr>MIPSfpga</vt:lpstr>
      <vt:lpstr>MIPSfpga v2.0 (i)</vt:lpstr>
      <vt:lpstr>MIPSfpga v2.0 (ii)</vt:lpstr>
      <vt:lpstr>MIPSfpga реализация MIPS в кремнии</vt:lpstr>
      <vt:lpstr>Connected MCU курс с лабораторными</vt:lpstr>
      <vt:lpstr>Целевые Платформы </vt:lpstr>
      <vt:lpstr>Обзор Среды Разработки</vt:lpstr>
      <vt:lpstr>The Connected MCU lab</vt:lpstr>
      <vt:lpstr>Делимся опытом: Семинары и События</vt:lpstr>
      <vt:lpstr>MIPS Сегодня: в IoT</vt:lpstr>
      <vt:lpstr>Что далее?</vt:lpstr>
      <vt:lpstr>Всемирная Университетская Программа</vt:lpstr>
    </vt:vector>
  </TitlesOfParts>
  <Manager>Tony.King-Smith@imgtec.com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Powerpoint Template</dc:title>
  <dc:creator>Robert Owen</dc:creator>
  <cp:lastModifiedBy>User</cp:lastModifiedBy>
  <cp:revision>412</cp:revision>
  <cp:lastPrinted>2000-05-16T09:50:52Z</cp:lastPrinted>
  <dcterms:created xsi:type="dcterms:W3CDTF">2014-01-05T18:43:26Z</dcterms:created>
  <dcterms:modified xsi:type="dcterms:W3CDTF">2017-09-24T10:16:15Z</dcterms:modified>
</cp:coreProperties>
</file>