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199.jpeg" ContentType="image/jpeg"/>
  <Override PartName="/ppt/media/image96.png" ContentType="image/png"/>
  <Override PartName="/ppt/media/image101.png" ContentType="image/png"/>
  <Override PartName="/ppt/media/image95.png" ContentType="image/png"/>
  <Override PartName="/ppt/media/image100.png" ContentType="image/png"/>
  <Override PartName="/ppt/media/image88.png" ContentType="image/png"/>
  <Override PartName="/ppt/media/image87.png" ContentType="image/png"/>
  <Override PartName="/ppt/media/image86.png" ContentType="image/png"/>
  <Override PartName="/ppt/media/image201.jpeg" ContentType="image/jpeg"/>
  <Override PartName="/ppt/media/image85.png" ContentType="image/png"/>
  <Override PartName="/ppt/media/image84.png" ContentType="image/png"/>
  <Override PartName="/ppt/media/image83.png" ContentType="image/png"/>
  <Override PartName="/ppt/media/image82.png" ContentType="image/png"/>
  <Override PartName="/ppt/media/image81.png" ContentType="image/png"/>
  <Override PartName="/ppt/media/image80.png" ContentType="image/png"/>
  <Override PartName="/ppt/media/image149.png" ContentType="image/png"/>
  <Override PartName="/ppt/media/image78.png" ContentType="image/png"/>
  <Override PartName="/ppt/media/image77.png" ContentType="image/png"/>
  <Override PartName="/ppt/media/image76.png" ContentType="image/png"/>
  <Override PartName="/ppt/media/image200.jpeg" ContentType="image/jpeg"/>
  <Override PartName="/ppt/media/image75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71.png" ContentType="image/png"/>
  <Override PartName="/ppt/media/image70.png" ContentType="image/png"/>
  <Override PartName="/ppt/media/image139.png" ContentType="image/png"/>
  <Override PartName="/ppt/media/image68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129.png" ContentType="image/png"/>
  <Override PartName="/ppt/media/image50.png" ContentType="image/png"/>
  <Override PartName="/ppt/media/image119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79.png" ContentType="image/png"/>
  <Override PartName="/ppt/media/image20.png" ContentType="image/png"/>
  <Override PartName="/ppt/media/image190.png" ContentType="image/png"/>
  <Override PartName="/ppt/media/image55.png" ContentType="image/png"/>
  <Override PartName="/ppt/media/image5.png" ContentType="image/png"/>
  <Override PartName="/ppt/media/image90.png" ContentType="image/png"/>
  <Override PartName="/ppt/media/image159.png" ContentType="image/png"/>
  <Override PartName="/ppt/media/image94.png" ContentType="image/png"/>
  <Override PartName="/ppt/media/image9.png" ContentType="image/png"/>
  <Override PartName="/ppt/media/image19.png" ContentType="image/png"/>
  <Override PartName="/ppt/media/image189.png" ContentType="image/png"/>
  <Override PartName="/ppt/media/image93.png" ContentType="image/png"/>
  <Override PartName="/ppt/media/image8.png" ContentType="image/png"/>
  <Override PartName="/ppt/media/image18.png" ContentType="image/png"/>
  <Override PartName="/ppt/media/image188.png" ContentType="image/png"/>
  <Override PartName="/ppt/media/image92.png" ContentType="image/png"/>
  <Override PartName="/ppt/media/image7.png" ContentType="image/png"/>
  <Override PartName="/ppt/media/image17.png" ContentType="image/png"/>
  <Override PartName="/ppt/media/image187.png" ContentType="image/png"/>
  <Override PartName="/ppt/media/image91.png" ContentType="image/png"/>
  <Override PartName="/ppt/media/image6.png" ContentType="image/png"/>
  <Override PartName="/ppt/media/image16.png" ContentType="image/png"/>
  <Override PartName="/ppt/media/image186.png" ContentType="image/png"/>
  <Override PartName="/ppt/media/image15.png" ContentType="image/png"/>
  <Override PartName="/ppt/media/image185.png" ContentType="image/png"/>
  <Override PartName="/ppt/media/image14.png" ContentType="image/png"/>
  <Override PartName="/ppt/media/image184.png" ContentType="image/png"/>
  <Override PartName="/ppt/media/image13.png" ContentType="image/png"/>
  <Override PartName="/ppt/media/image183.png" ContentType="image/png"/>
  <Override PartName="/ppt/media/image12.png" ContentType="image/png"/>
  <Override PartName="/ppt/media/image182.png" ContentType="image/png"/>
  <Override PartName="/ppt/media/image11.png" ContentType="image/png"/>
  <Override PartName="/ppt/media/image181.png" ContentType="image/png"/>
  <Override PartName="/ppt/media/image54.png" ContentType="image/png"/>
  <Override PartName="/ppt/media/image4.png" ContentType="image/png"/>
  <Override PartName="/ppt/media/image158.png" ContentType="image/png"/>
  <Override PartName="/ppt/media/image39.png" ContentType="image/png"/>
  <Override PartName="/ppt/media/image53.png" ContentType="image/png"/>
  <Override PartName="/ppt/media/image3.png" ContentType="image/png"/>
  <Override PartName="/ppt/media/image157.png" ContentType="image/png"/>
  <Override PartName="/ppt/media/image38.png" ContentType="image/png"/>
  <Override PartName="/ppt/media/image22.png" ContentType="image/png"/>
  <Override PartName="/ppt/media/image192.png" ContentType="image/png"/>
  <Override PartName="/ppt/media/image57.png" ContentType="image/png"/>
  <Override PartName="/ppt/media/image52.png" ContentType="image/png"/>
  <Override PartName="/ppt/media/image156.png" ContentType="image/png"/>
  <Override PartName="/ppt/media/image37.png" ContentType="image/png"/>
  <Override PartName="/ppt/media/image21.png" ContentType="image/png"/>
  <Override PartName="/ppt/media/image191.png" ContentType="image/png"/>
  <Override PartName="/ppt/media/image56.png" ContentType="image/png"/>
  <Override PartName="/ppt/media/image51.png" ContentType="image/png"/>
  <Override PartName="/ppt/media/image1.png" ContentType="image/png"/>
  <Override PartName="/ppt/media/image155.png" ContentType="image/png"/>
  <Override PartName="/ppt/media/image36.png" ContentType="image/png"/>
  <Override PartName="/ppt/media/image58.png" ContentType="image/png"/>
  <Override PartName="/ppt/media/image23.png" ContentType="image/png"/>
  <Override PartName="/ppt/media/image193.png" ContentType="image/png"/>
  <Override PartName="/ppt/media/image69.png" ContentType="image/png"/>
  <Override PartName="/ppt/media/image10.png" ContentType="image/png"/>
  <Override PartName="/ppt/media/image180.png" ContentType="image/png"/>
  <Override PartName="/ppt/media/image5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.png" ContentType="image/png"/>
  <Override PartName="/ppt/media/image197.png" ContentType="image/png"/>
  <Override PartName="/ppt/media/image28.png" ContentType="image/png"/>
  <Override PartName="/ppt/media/image29.png" ContentType="image/png"/>
  <Override PartName="/ppt/media/image8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40.png" ContentType="image/png"/>
  <Override PartName="/ppt/media/image109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97.png" ContentType="image/png"/>
  <Override PartName="/ppt/media/image102.png" ContentType="image/png"/>
  <Override PartName="/ppt/media/image98.png" ContentType="image/png"/>
  <Override PartName="/ppt/media/image103.png" ContentType="image/png"/>
  <Override PartName="/ppt/media/image99.png" ContentType="image/png"/>
  <Override PartName="/ppt/media/image104.png" ContentType="image/png"/>
  <Override PartName="/ppt/media/image105.png" ContentType="image/png"/>
  <Override PartName="/ppt/media/image106.png" ContentType="image/png"/>
  <Override PartName="/ppt/media/image107.png" ContentType="image/png"/>
  <Override PartName="/ppt/media/image108.png" ContentType="image/png"/>
  <Override PartName="/ppt/media/image110.png" ContentType="image/png"/>
  <Override PartName="/ppt/media/image111.png" ContentType="image/png"/>
  <Override PartName="/ppt/media/image112.png" ContentType="image/png"/>
  <Override PartName="/ppt/media/image113.png" ContentType="image/png"/>
  <Override PartName="/ppt/media/image114.png" ContentType="image/png"/>
  <Override PartName="/ppt/media/image115.png" ContentType="image/png"/>
  <Override PartName="/ppt/media/image116.png" ContentType="image/png"/>
  <Override PartName="/ppt/media/image117.png" ContentType="image/png"/>
  <Override PartName="/ppt/media/image118.png" ContentType="image/png"/>
  <Override PartName="/ppt/media/image120.png" ContentType="image/png"/>
  <Override PartName="/ppt/media/image121.png" ContentType="image/png"/>
  <Override PartName="/ppt/media/image122.png" ContentType="image/png"/>
  <Override PartName="/ppt/media/image123.png" ContentType="image/png"/>
  <Override PartName="/ppt/media/image194.jpeg" ContentType="image/jpeg"/>
  <Override PartName="/ppt/media/image124.png" ContentType="image/png"/>
  <Override PartName="/ppt/media/image125.png" ContentType="image/png"/>
  <Override PartName="/ppt/media/image126.png" ContentType="image/png"/>
  <Override PartName="/ppt/media/image127.png" ContentType="image/png"/>
  <Override PartName="/ppt/media/image128.png" ContentType="image/png"/>
  <Override PartName="/ppt/media/image130.png" ContentType="image/png"/>
  <Override PartName="/ppt/media/image131.png" ContentType="image/png"/>
  <Override PartName="/ppt/media/image132.png" ContentType="image/png"/>
  <Override PartName="/ppt/media/image133.png" ContentType="image/png"/>
  <Override PartName="/ppt/media/image195.jpeg" ContentType="image/jpeg"/>
  <Override PartName="/ppt/media/image134.png" ContentType="image/png"/>
  <Override PartName="/ppt/media/image135.png" ContentType="image/png"/>
  <Override PartName="/ppt/media/image136.png" ContentType="image/png"/>
  <Override PartName="/ppt/media/image137.png" ContentType="image/png"/>
  <Override PartName="/ppt/media/image138.png" ContentType="image/png"/>
  <Override PartName="/ppt/media/image140.png" ContentType="image/png"/>
  <Override PartName="/ppt/media/image141.png" ContentType="image/png"/>
  <Override PartName="/ppt/media/image202.png" ContentType="image/png"/>
  <Override PartName="/ppt/media/image142.png" ContentType="image/png"/>
  <Override PartName="/ppt/media/image143.png" ContentType="image/png"/>
  <Override PartName="/ppt/media/image196.jpeg" ContentType="image/jpeg"/>
  <Override PartName="/ppt/media/image144.png" ContentType="image/png"/>
  <Override PartName="/ppt/media/image145.png" ContentType="image/png"/>
  <Override PartName="/ppt/media/image146.png" ContentType="image/png"/>
  <Override PartName="/ppt/media/image147.png" ContentType="image/png"/>
  <Override PartName="/ppt/media/image148.png" ContentType="image/png"/>
  <Override PartName="/ppt/media/image150.png" ContentType="image/png"/>
  <Override PartName="/ppt/media/image151.png" ContentType="image/png"/>
  <Override PartName="/ppt/media/image152.png" ContentType="image/png"/>
  <Override PartName="/ppt/media/image153.png" ContentType="image/png"/>
  <Override PartName="/ppt/media/image154.png" ContentType="image/png"/>
  <Override PartName="/ppt/media/image160.png" ContentType="image/png"/>
  <Override PartName="/ppt/media/image161.png" ContentType="image/png"/>
  <Override PartName="/ppt/media/image162.png" ContentType="image/png"/>
  <Override PartName="/ppt/media/image163.png" ContentType="image/png"/>
  <Override PartName="/ppt/media/image198.jpeg" ContentType="image/jpeg"/>
  <Override PartName="/ppt/media/image164.png" ContentType="image/png"/>
  <Override PartName="/ppt/media/image165.png" ContentType="image/png"/>
  <Override PartName="/ppt/media/image166.png" ContentType="image/png"/>
  <Override PartName="/ppt/media/image167.png" ContentType="image/png"/>
  <Override PartName="/ppt/media/image168.png" ContentType="image/png"/>
  <Override PartName="/ppt/media/image169.png" ContentType="image/png"/>
  <Override PartName="/ppt/media/image170.png" ContentType="image/png"/>
  <Override PartName="/ppt/media/image171.png" ContentType="image/png"/>
  <Override PartName="/ppt/media/image172.png" ContentType="image/png"/>
  <Override PartName="/ppt/media/image173.png" ContentType="image/png"/>
  <Override PartName="/ppt/media/image174.png" ContentType="image/png"/>
  <Override PartName="/ppt/media/image175.png" ContentType="image/png"/>
  <Override PartName="/ppt/media/image176.png" ContentType="image/png"/>
  <Override PartName="/ppt/media/image177.png" ContentType="image/png"/>
  <Override PartName="/ppt/media/image178.png" ContentType="image/png"/>
  <Override PartName="/ppt/media/image179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20.9.17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121C513-CCE1-4F19-B977-B7398A34D87C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20.9.17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178B645-E8E0-446F-8DCD-13790B81A5A9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8.png"/><Relationship Id="rId2" Type="http://schemas.openxmlformats.org/officeDocument/2006/relationships/image" Target="../media/image119.pn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8" Type="http://schemas.openxmlformats.org/officeDocument/2006/relationships/image" Target="../media/image125.png"/><Relationship Id="rId9" Type="http://schemas.openxmlformats.org/officeDocument/2006/relationships/image" Target="../media/image126.png"/><Relationship Id="rId10" Type="http://schemas.openxmlformats.org/officeDocument/2006/relationships/image" Target="../media/image127.png"/><Relationship Id="rId11" Type="http://schemas.openxmlformats.org/officeDocument/2006/relationships/image" Target="../media/image128.png"/><Relationship Id="rId12" Type="http://schemas.openxmlformats.org/officeDocument/2006/relationships/image" Target="../media/image129.png"/><Relationship Id="rId13" Type="http://schemas.openxmlformats.org/officeDocument/2006/relationships/image" Target="../media/image130.png"/><Relationship Id="rId14" Type="http://schemas.openxmlformats.org/officeDocument/2006/relationships/image" Target="../media/image131.png"/><Relationship Id="rId15" Type="http://schemas.openxmlformats.org/officeDocument/2006/relationships/image" Target="../media/image132.png"/><Relationship Id="rId16" Type="http://schemas.openxmlformats.org/officeDocument/2006/relationships/image" Target="../media/image133.png"/><Relationship Id="rId17" Type="http://schemas.openxmlformats.org/officeDocument/2006/relationships/image" Target="../media/image134.png"/><Relationship Id="rId18" Type="http://schemas.openxmlformats.org/officeDocument/2006/relationships/image" Target="../media/image135.png"/><Relationship Id="rId19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6.png"/><Relationship Id="rId2" Type="http://schemas.openxmlformats.org/officeDocument/2006/relationships/image" Target="../media/image137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41.png"/><Relationship Id="rId7" Type="http://schemas.openxmlformats.org/officeDocument/2006/relationships/image" Target="../media/image142.png"/><Relationship Id="rId8" Type="http://schemas.openxmlformats.org/officeDocument/2006/relationships/image" Target="../media/image143.png"/><Relationship Id="rId9" Type="http://schemas.openxmlformats.org/officeDocument/2006/relationships/image" Target="../media/image144.png"/><Relationship Id="rId10" Type="http://schemas.openxmlformats.org/officeDocument/2006/relationships/image" Target="../media/image145.png"/><Relationship Id="rId11" Type="http://schemas.openxmlformats.org/officeDocument/2006/relationships/image" Target="../media/image146.png"/><Relationship Id="rId12" Type="http://schemas.openxmlformats.org/officeDocument/2006/relationships/image" Target="../media/image147.png"/><Relationship Id="rId13" Type="http://schemas.openxmlformats.org/officeDocument/2006/relationships/image" Target="../media/image148.png"/><Relationship Id="rId14" Type="http://schemas.openxmlformats.org/officeDocument/2006/relationships/image" Target="../media/image149.png"/><Relationship Id="rId15" Type="http://schemas.openxmlformats.org/officeDocument/2006/relationships/image" Target="../media/image150.png"/><Relationship Id="rId16" Type="http://schemas.openxmlformats.org/officeDocument/2006/relationships/image" Target="../media/image151.png"/><Relationship Id="rId17" Type="http://schemas.openxmlformats.org/officeDocument/2006/relationships/image" Target="../media/image152.png"/><Relationship Id="rId18" Type="http://schemas.openxmlformats.org/officeDocument/2006/relationships/image" Target="../media/image153.png"/><Relationship Id="rId19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4.png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Relationship Id="rId8" Type="http://schemas.openxmlformats.org/officeDocument/2006/relationships/image" Target="../media/image161.png"/><Relationship Id="rId9" Type="http://schemas.openxmlformats.org/officeDocument/2006/relationships/image" Target="../media/image162.png"/><Relationship Id="rId10" Type="http://schemas.openxmlformats.org/officeDocument/2006/relationships/image" Target="../media/image163.png"/><Relationship Id="rId11" Type="http://schemas.openxmlformats.org/officeDocument/2006/relationships/image" Target="../media/image164.png"/><Relationship Id="rId12" Type="http://schemas.openxmlformats.org/officeDocument/2006/relationships/image" Target="../media/image165.png"/><Relationship Id="rId13" Type="http://schemas.openxmlformats.org/officeDocument/2006/relationships/image" Target="../media/image166.png"/><Relationship Id="rId14" Type="http://schemas.openxmlformats.org/officeDocument/2006/relationships/image" Target="../media/image167.png"/><Relationship Id="rId15" Type="http://schemas.openxmlformats.org/officeDocument/2006/relationships/image" Target="../media/image168.png"/><Relationship Id="rId16" Type="http://schemas.openxmlformats.org/officeDocument/2006/relationships/image" Target="../media/image169.png"/><Relationship Id="rId17" Type="http://schemas.openxmlformats.org/officeDocument/2006/relationships/image" Target="../media/image170.png"/><Relationship Id="rId18" Type="http://schemas.openxmlformats.org/officeDocument/2006/relationships/image" Target="../media/image171.png"/><Relationship Id="rId19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3.png"/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Relationship Id="rId7" Type="http://schemas.openxmlformats.org/officeDocument/2006/relationships/image" Target="../media/image178.png"/><Relationship Id="rId8" Type="http://schemas.openxmlformats.org/officeDocument/2006/relationships/image" Target="../media/image179.png"/><Relationship Id="rId9" Type="http://schemas.openxmlformats.org/officeDocument/2006/relationships/image" Target="../media/image180.png"/><Relationship Id="rId10" Type="http://schemas.openxmlformats.org/officeDocument/2006/relationships/image" Target="../media/image181.png"/><Relationship Id="rId11" Type="http://schemas.openxmlformats.org/officeDocument/2006/relationships/image" Target="../media/image182.png"/><Relationship Id="rId12" Type="http://schemas.openxmlformats.org/officeDocument/2006/relationships/image" Target="../media/image183.png"/><Relationship Id="rId13" Type="http://schemas.openxmlformats.org/officeDocument/2006/relationships/image" Target="../media/image184.png"/><Relationship Id="rId14" Type="http://schemas.openxmlformats.org/officeDocument/2006/relationships/image" Target="../media/image185.png"/><Relationship Id="rId15" Type="http://schemas.openxmlformats.org/officeDocument/2006/relationships/image" Target="../media/image186.png"/><Relationship Id="rId16" Type="http://schemas.openxmlformats.org/officeDocument/2006/relationships/image" Target="../media/image187.png"/><Relationship Id="rId17" Type="http://schemas.openxmlformats.org/officeDocument/2006/relationships/image" Target="../media/image188.png"/><Relationship Id="rId18" Type="http://schemas.openxmlformats.org/officeDocument/2006/relationships/image" Target="../media/image189.png"/><Relationship Id="rId19" Type="http://schemas.openxmlformats.org/officeDocument/2006/relationships/image" Target="../media/image190.png"/><Relationship Id="rId20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1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2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3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4.jpeg"/><Relationship Id="rId2" Type="http://schemas.openxmlformats.org/officeDocument/2006/relationships/image" Target="../media/image195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6.jpeg"/><Relationship Id="rId2" Type="http://schemas.openxmlformats.org/officeDocument/2006/relationships/image" Target="../media/image197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8.jpeg"/><Relationship Id="rId2" Type="http://schemas.openxmlformats.org/officeDocument/2006/relationships/image" Target="../media/image199.jpe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0.jpeg"/><Relationship Id="rId2" Type="http://schemas.openxmlformats.org/officeDocument/2006/relationships/image" Target="../media/image201.jpe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02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20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1" Type="http://schemas.openxmlformats.org/officeDocument/2006/relationships/image" Target="../media/image72.png"/><Relationship Id="rId12" Type="http://schemas.openxmlformats.org/officeDocument/2006/relationships/image" Target="../media/image73.png"/><Relationship Id="rId13" Type="http://schemas.openxmlformats.org/officeDocument/2006/relationships/image" Target="../media/image74.png"/><Relationship Id="rId14" Type="http://schemas.openxmlformats.org/officeDocument/2006/relationships/image" Target="../media/image75.png"/><Relationship Id="rId15" Type="http://schemas.openxmlformats.org/officeDocument/2006/relationships/image" Target="../media/image76.png"/><Relationship Id="rId16" Type="http://schemas.openxmlformats.org/officeDocument/2006/relationships/image" Target="../media/image77.png"/><Relationship Id="rId17" Type="http://schemas.openxmlformats.org/officeDocument/2006/relationships/image" Target="../media/image78.png"/><Relationship Id="rId18" Type="http://schemas.openxmlformats.org/officeDocument/2006/relationships/image" Target="../media/image79.png"/><Relationship Id="rId19" Type="http://schemas.openxmlformats.org/officeDocument/2006/relationships/image" Target="../media/image80.png"/><Relationship Id="rId20" Type="http://schemas.openxmlformats.org/officeDocument/2006/relationships/image" Target="../media/image81.png"/><Relationship Id="rId2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Relationship Id="rId14" Type="http://schemas.openxmlformats.org/officeDocument/2006/relationships/image" Target="../media/image95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99.png"/><Relationship Id="rId19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0.png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10" Type="http://schemas.openxmlformats.org/officeDocument/2006/relationships/image" Target="../media/image109.png"/><Relationship Id="rId11" Type="http://schemas.openxmlformats.org/officeDocument/2006/relationships/image" Target="../media/image110.png"/><Relationship Id="rId12" Type="http://schemas.openxmlformats.org/officeDocument/2006/relationships/image" Target="../media/image111.png"/><Relationship Id="rId13" Type="http://schemas.openxmlformats.org/officeDocument/2006/relationships/image" Target="../media/image112.png"/><Relationship Id="rId14" Type="http://schemas.openxmlformats.org/officeDocument/2006/relationships/image" Target="../media/image113.png"/><Relationship Id="rId15" Type="http://schemas.openxmlformats.org/officeDocument/2006/relationships/image" Target="../media/image114.png"/><Relationship Id="rId16" Type="http://schemas.openxmlformats.org/officeDocument/2006/relationships/image" Target="../media/image115.png"/><Relationship Id="rId17" Type="http://schemas.openxmlformats.org/officeDocument/2006/relationships/image" Target="../media/image116.png"/><Relationship Id="rId18" Type="http://schemas.openxmlformats.org/officeDocument/2006/relationships/image" Target="../media/image117.png"/><Relationship Id="rId19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9" descr=""/>
          <p:cNvPicPr/>
          <p:nvPr/>
        </p:nvPicPr>
        <p:blipFill>
          <a:blip r:embed="rId1"/>
          <a:stretch/>
        </p:blipFill>
        <p:spPr>
          <a:xfrm>
            <a:off x="7267680" y="3180240"/>
            <a:ext cx="4924080" cy="3704760"/>
          </a:xfrm>
          <a:prstGeom prst="rect">
            <a:avLst/>
          </a:prstGeom>
          <a:ln>
            <a:noFill/>
          </a:ln>
        </p:spPr>
      </p:pic>
      <p:pic>
        <p:nvPicPr>
          <p:cNvPr id="79" name="Рисунок 3" descr=""/>
          <p:cNvPicPr/>
          <p:nvPr/>
        </p:nvPicPr>
        <p:blipFill>
          <a:blip r:embed="rId2"/>
          <a:stretch/>
        </p:blipFill>
        <p:spPr>
          <a:xfrm>
            <a:off x="0" y="2387520"/>
            <a:ext cx="5371920" cy="449532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3238560" y="990720"/>
            <a:ext cx="6305040" cy="3638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TextShape 2"/>
          <p:cNvSpPr txBox="1"/>
          <p:nvPr/>
        </p:nvSpPr>
        <p:spPr>
          <a:xfrm>
            <a:off x="1512000" y="1800000"/>
            <a:ext cx="9670680" cy="3528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Алгоритмы разбиения логических схем для оптимизации решения задач проверки эквивалентности и функциональной коррекции схем</a:t>
            </a:r>
            <a:r>
              <a:rPr b="0" lang="ru-RU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TextShape 3"/>
          <p:cNvSpPr txBox="1"/>
          <p:nvPr/>
        </p:nvSpPr>
        <p:spPr>
          <a:xfrm>
            <a:off x="0" y="4865760"/>
            <a:ext cx="1219176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Г.В. Антюфеев</a:t>
            </a:r>
            <a:r>
              <a:rPr b="0" lang="ru-RU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В.В. Жуков</a:t>
            </a:r>
            <a:r>
              <a:rPr b="0" lang="ru-RU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Е.Ю. Зенин</a:t>
            </a:r>
            <a:r>
              <a:rPr b="0" lang="ru-RU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М.С. Шуплецов</a:t>
            </a:r>
            <a:r>
              <a:rPr b="0" lang="ru-RU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r>
              <a:rPr b="0" lang="ru-RU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МГУ им. М.В. Ломоносова, ф-т ВМК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ИНЕУМ им. И.С. Брука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Задача функциональной  коррекции СФЭ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9" name="CustomShape 3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blipFill>
            <a:blip r:embed="rId1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CustomShape 4"/>
          <p:cNvSpPr/>
          <p:nvPr/>
        </p:nvSpPr>
        <p:spPr>
          <a:xfrm>
            <a:off x="139212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1" name="CustomShape 5"/>
          <p:cNvSpPr/>
          <p:nvPr/>
        </p:nvSpPr>
        <p:spPr>
          <a:xfrm>
            <a:off x="179748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CustomShape 6"/>
          <p:cNvSpPr/>
          <p:nvPr/>
        </p:nvSpPr>
        <p:spPr>
          <a:xfrm>
            <a:off x="383760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ustomShape 7"/>
          <p:cNvSpPr/>
          <p:nvPr/>
        </p:nvSpPr>
        <p:spPr>
          <a:xfrm>
            <a:off x="19418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CustomShape 8"/>
          <p:cNvSpPr/>
          <p:nvPr/>
        </p:nvSpPr>
        <p:spPr>
          <a:xfrm>
            <a:off x="22460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CustomShape 9"/>
          <p:cNvSpPr/>
          <p:nvPr/>
        </p:nvSpPr>
        <p:spPr>
          <a:xfrm>
            <a:off x="334548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CustomShape 10"/>
          <p:cNvSpPr/>
          <p:nvPr/>
        </p:nvSpPr>
        <p:spPr>
          <a:xfrm>
            <a:off x="819360" y="218088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11"/>
          <p:cNvSpPr/>
          <p:nvPr/>
        </p:nvSpPr>
        <p:spPr>
          <a:xfrm>
            <a:off x="819360" y="2180880"/>
            <a:ext cx="1540440" cy="830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12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CustomShape 13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CustomShape 14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15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CustomShape 16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CustomShape 17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CustomShape 18"/>
          <p:cNvSpPr/>
          <p:nvPr/>
        </p:nvSpPr>
        <p:spPr>
          <a:xfrm>
            <a:off x="1694160" y="514404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19"/>
          <p:cNvSpPr/>
          <p:nvPr/>
        </p:nvSpPr>
        <p:spPr>
          <a:xfrm>
            <a:off x="1694160" y="5144040"/>
            <a:ext cx="543960" cy="399600"/>
          </a:xfrm>
          <a:prstGeom prst="rect">
            <a:avLst/>
          </a:prstGeom>
          <a:blipFill>
            <a:blip r:embed="rId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CustomShape 20"/>
          <p:cNvSpPr/>
          <p:nvPr/>
        </p:nvSpPr>
        <p:spPr>
          <a:xfrm>
            <a:off x="2017440" y="514404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CustomShape 21"/>
          <p:cNvSpPr/>
          <p:nvPr/>
        </p:nvSpPr>
        <p:spPr>
          <a:xfrm>
            <a:off x="2017440" y="5144040"/>
            <a:ext cx="543960" cy="399600"/>
          </a:xfrm>
          <a:prstGeom prst="rect">
            <a:avLst/>
          </a:prstGeom>
          <a:blipFill>
            <a:blip r:embed="rId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CustomShape 22"/>
          <p:cNvSpPr/>
          <p:nvPr/>
        </p:nvSpPr>
        <p:spPr>
          <a:xfrm>
            <a:off x="3116880" y="514404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CustomShape 23"/>
          <p:cNvSpPr/>
          <p:nvPr/>
        </p:nvSpPr>
        <p:spPr>
          <a:xfrm>
            <a:off x="3116880" y="5144040"/>
            <a:ext cx="543960" cy="399600"/>
          </a:xfrm>
          <a:prstGeom prst="rect">
            <a:avLst/>
          </a:prstGeom>
          <a:blipFill>
            <a:blip r:embed="rId8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24"/>
          <p:cNvSpPr/>
          <p:nvPr/>
        </p:nvSpPr>
        <p:spPr>
          <a:xfrm>
            <a:off x="402480" y="5628240"/>
            <a:ext cx="510660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25"/>
          <p:cNvSpPr/>
          <p:nvPr/>
        </p:nvSpPr>
        <p:spPr>
          <a:xfrm>
            <a:off x="402480" y="5628240"/>
            <a:ext cx="5106600" cy="1199880"/>
          </a:xfrm>
          <a:prstGeom prst="rect">
            <a:avLst/>
          </a:prstGeom>
          <a:blipFill>
            <a:blip r:embed="rId9"/>
            <a:stretch>
              <a:fillRect l="-1786" t="0" r="0" b="-1012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26"/>
          <p:cNvSpPr/>
          <p:nvPr/>
        </p:nvSpPr>
        <p:spPr>
          <a:xfrm>
            <a:off x="5156280" y="3224160"/>
            <a:ext cx="1879200" cy="406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CustomShape 27"/>
          <p:cNvSpPr/>
          <p:nvPr/>
        </p:nvSpPr>
        <p:spPr>
          <a:xfrm>
            <a:off x="4997160" y="2220120"/>
            <a:ext cx="21974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Логический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синтез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28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5" name="CustomShape 29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blipFill>
            <a:blip r:embed="rId10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30"/>
          <p:cNvSpPr/>
          <p:nvPr/>
        </p:nvSpPr>
        <p:spPr>
          <a:xfrm>
            <a:off x="8343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7" name="CustomShape 31"/>
          <p:cNvSpPr/>
          <p:nvPr/>
        </p:nvSpPr>
        <p:spPr>
          <a:xfrm>
            <a:off x="8748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8" name="CustomShape 32"/>
          <p:cNvSpPr/>
          <p:nvPr/>
        </p:nvSpPr>
        <p:spPr>
          <a:xfrm>
            <a:off x="1078848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9" name="CustomShape 33"/>
          <p:cNvSpPr/>
          <p:nvPr/>
        </p:nvSpPr>
        <p:spPr>
          <a:xfrm>
            <a:off x="889272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0" name="CustomShape 34"/>
          <p:cNvSpPr/>
          <p:nvPr/>
        </p:nvSpPr>
        <p:spPr>
          <a:xfrm>
            <a:off x="91965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1" name="CustomShape 35"/>
          <p:cNvSpPr/>
          <p:nvPr/>
        </p:nvSpPr>
        <p:spPr>
          <a:xfrm>
            <a:off x="102963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2" name="CustomShape 36"/>
          <p:cNvSpPr/>
          <p:nvPr/>
        </p:nvSpPr>
        <p:spPr>
          <a:xfrm>
            <a:off x="7689600" y="219816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37"/>
          <p:cNvSpPr/>
          <p:nvPr/>
        </p:nvSpPr>
        <p:spPr>
          <a:xfrm>
            <a:off x="7689600" y="2198160"/>
            <a:ext cx="1540440" cy="83052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CustomShape 38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CustomShape 39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CustomShape 40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41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42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43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CustomShape 44"/>
          <p:cNvSpPr/>
          <p:nvPr/>
        </p:nvSpPr>
        <p:spPr>
          <a:xfrm>
            <a:off x="864504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45"/>
          <p:cNvSpPr/>
          <p:nvPr/>
        </p:nvSpPr>
        <p:spPr>
          <a:xfrm>
            <a:off x="8645040" y="5161680"/>
            <a:ext cx="476640" cy="399600"/>
          </a:xfrm>
          <a:prstGeom prst="rect">
            <a:avLst/>
          </a:prstGeom>
          <a:blipFill>
            <a:blip r:embed="rId15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CustomShape 46"/>
          <p:cNvSpPr/>
          <p:nvPr/>
        </p:nvSpPr>
        <p:spPr>
          <a:xfrm>
            <a:off x="896832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CustomShape 47"/>
          <p:cNvSpPr/>
          <p:nvPr/>
        </p:nvSpPr>
        <p:spPr>
          <a:xfrm>
            <a:off x="8968320" y="5161680"/>
            <a:ext cx="476640" cy="399600"/>
          </a:xfrm>
          <a:prstGeom prst="rect">
            <a:avLst/>
          </a:prstGeom>
          <a:blipFill>
            <a:blip r:embed="rId1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CustomShape 48"/>
          <p:cNvSpPr/>
          <p:nvPr/>
        </p:nvSpPr>
        <p:spPr>
          <a:xfrm>
            <a:off x="1006776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49"/>
          <p:cNvSpPr/>
          <p:nvPr/>
        </p:nvSpPr>
        <p:spPr>
          <a:xfrm>
            <a:off x="10067760" y="5161680"/>
            <a:ext cx="476640" cy="399600"/>
          </a:xfrm>
          <a:prstGeom prst="rect">
            <a:avLst/>
          </a:prstGeom>
          <a:blipFill>
            <a:blip r:embed="rId1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CustomShape 50"/>
          <p:cNvSpPr/>
          <p:nvPr/>
        </p:nvSpPr>
        <p:spPr>
          <a:xfrm>
            <a:off x="5825160" y="5628240"/>
            <a:ext cx="676224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CustomShape 51"/>
          <p:cNvSpPr/>
          <p:nvPr/>
        </p:nvSpPr>
        <p:spPr>
          <a:xfrm>
            <a:off x="5825160" y="5628240"/>
            <a:ext cx="6762240" cy="1199880"/>
          </a:xfrm>
          <a:prstGeom prst="rect">
            <a:avLst/>
          </a:prstGeom>
          <a:blipFill>
            <a:blip r:embed="rId18"/>
            <a:stretch>
              <a:fillRect l="0" t="0" r="0" b="-607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CustomShape 52"/>
          <p:cNvSpPr/>
          <p:nvPr/>
        </p:nvSpPr>
        <p:spPr>
          <a:xfrm>
            <a:off x="1656720" y="3114720"/>
            <a:ext cx="2094120" cy="13248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Изменение внутри схемы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Задача функциональной  коррекции СФЭ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0" name="CustomShape 2"/>
          <p:cNvSpPr/>
          <p:nvPr/>
        </p:nvSpPr>
        <p:spPr>
          <a:xfrm>
            <a:off x="5156280" y="3224160"/>
            <a:ext cx="1879200" cy="406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1" name="CustomShape 3"/>
          <p:cNvSpPr/>
          <p:nvPr/>
        </p:nvSpPr>
        <p:spPr>
          <a:xfrm>
            <a:off x="4997160" y="2220120"/>
            <a:ext cx="21974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Логический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синтез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CustomShape 4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3" name="CustomShape 5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blipFill>
            <a:blip r:embed="rId1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CustomShape 6"/>
          <p:cNvSpPr/>
          <p:nvPr/>
        </p:nvSpPr>
        <p:spPr>
          <a:xfrm>
            <a:off x="8343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5" name="CustomShape 7"/>
          <p:cNvSpPr/>
          <p:nvPr/>
        </p:nvSpPr>
        <p:spPr>
          <a:xfrm>
            <a:off x="8748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6" name="CustomShape 8"/>
          <p:cNvSpPr/>
          <p:nvPr/>
        </p:nvSpPr>
        <p:spPr>
          <a:xfrm>
            <a:off x="1078848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7" name="CustomShape 9"/>
          <p:cNvSpPr/>
          <p:nvPr/>
        </p:nvSpPr>
        <p:spPr>
          <a:xfrm>
            <a:off x="889272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8" name="CustomShape 10"/>
          <p:cNvSpPr/>
          <p:nvPr/>
        </p:nvSpPr>
        <p:spPr>
          <a:xfrm>
            <a:off x="91965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9" name="CustomShape 11"/>
          <p:cNvSpPr/>
          <p:nvPr/>
        </p:nvSpPr>
        <p:spPr>
          <a:xfrm>
            <a:off x="102963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0" name="CustomShape 12"/>
          <p:cNvSpPr/>
          <p:nvPr/>
        </p:nvSpPr>
        <p:spPr>
          <a:xfrm>
            <a:off x="7689600" y="219816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1" name="CustomShape 13"/>
          <p:cNvSpPr/>
          <p:nvPr/>
        </p:nvSpPr>
        <p:spPr>
          <a:xfrm>
            <a:off x="7689600" y="2198160"/>
            <a:ext cx="1540440" cy="830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CustomShape 14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CustomShape 15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CustomShape 16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CustomShape 17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CustomShape 18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CustomShape 19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CustomShape 20"/>
          <p:cNvSpPr/>
          <p:nvPr/>
        </p:nvSpPr>
        <p:spPr>
          <a:xfrm>
            <a:off x="864504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CustomShape 21"/>
          <p:cNvSpPr/>
          <p:nvPr/>
        </p:nvSpPr>
        <p:spPr>
          <a:xfrm>
            <a:off x="8645040" y="5161680"/>
            <a:ext cx="476640" cy="399600"/>
          </a:xfrm>
          <a:prstGeom prst="rect">
            <a:avLst/>
          </a:prstGeom>
          <a:blipFill>
            <a:blip r:embed="rId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CustomShape 22"/>
          <p:cNvSpPr/>
          <p:nvPr/>
        </p:nvSpPr>
        <p:spPr>
          <a:xfrm>
            <a:off x="896832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CustomShape 23"/>
          <p:cNvSpPr/>
          <p:nvPr/>
        </p:nvSpPr>
        <p:spPr>
          <a:xfrm>
            <a:off x="8968320" y="5161680"/>
            <a:ext cx="476640" cy="399600"/>
          </a:xfrm>
          <a:prstGeom prst="rect">
            <a:avLst/>
          </a:prstGeom>
          <a:blipFill>
            <a:blip r:embed="rId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CustomShape 24"/>
          <p:cNvSpPr/>
          <p:nvPr/>
        </p:nvSpPr>
        <p:spPr>
          <a:xfrm>
            <a:off x="1006776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CustomShape 25"/>
          <p:cNvSpPr/>
          <p:nvPr/>
        </p:nvSpPr>
        <p:spPr>
          <a:xfrm>
            <a:off x="10067760" y="5161680"/>
            <a:ext cx="476640" cy="399600"/>
          </a:xfrm>
          <a:prstGeom prst="rect">
            <a:avLst/>
          </a:prstGeom>
          <a:blipFill>
            <a:blip r:embed="rId8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CustomShape 26"/>
          <p:cNvSpPr/>
          <p:nvPr/>
        </p:nvSpPr>
        <p:spPr>
          <a:xfrm>
            <a:off x="5825160" y="5628240"/>
            <a:ext cx="676224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5" name="CustomShape 27"/>
          <p:cNvSpPr/>
          <p:nvPr/>
        </p:nvSpPr>
        <p:spPr>
          <a:xfrm>
            <a:off x="5825160" y="5628240"/>
            <a:ext cx="6762240" cy="1199880"/>
          </a:xfrm>
          <a:prstGeom prst="rect">
            <a:avLst/>
          </a:prstGeom>
          <a:blipFill>
            <a:blip r:embed="rId9"/>
            <a:stretch>
              <a:fillRect l="0" t="0" r="0" b="-607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28"/>
          <p:cNvSpPr/>
          <p:nvPr/>
        </p:nvSpPr>
        <p:spPr>
          <a:xfrm>
            <a:off x="4854240" y="1690560"/>
            <a:ext cx="2461680" cy="2461680"/>
          </a:xfrm>
          <a:prstGeom prst="noSmoking">
            <a:avLst>
              <a:gd name="adj" fmla="val 64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7" name="CustomShape 29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8" name="CustomShape 30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blipFill>
            <a:blip r:embed="rId10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CustomShape 31"/>
          <p:cNvSpPr/>
          <p:nvPr/>
        </p:nvSpPr>
        <p:spPr>
          <a:xfrm>
            <a:off x="139212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0" name="CustomShape 32"/>
          <p:cNvSpPr/>
          <p:nvPr/>
        </p:nvSpPr>
        <p:spPr>
          <a:xfrm>
            <a:off x="179748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1" name="CustomShape 33"/>
          <p:cNvSpPr/>
          <p:nvPr/>
        </p:nvSpPr>
        <p:spPr>
          <a:xfrm>
            <a:off x="383760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2" name="CustomShape 34"/>
          <p:cNvSpPr/>
          <p:nvPr/>
        </p:nvSpPr>
        <p:spPr>
          <a:xfrm>
            <a:off x="19418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3" name="CustomShape 35"/>
          <p:cNvSpPr/>
          <p:nvPr/>
        </p:nvSpPr>
        <p:spPr>
          <a:xfrm>
            <a:off x="22460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4" name="CustomShape 36"/>
          <p:cNvSpPr/>
          <p:nvPr/>
        </p:nvSpPr>
        <p:spPr>
          <a:xfrm>
            <a:off x="334548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5" name="CustomShape 37"/>
          <p:cNvSpPr/>
          <p:nvPr/>
        </p:nvSpPr>
        <p:spPr>
          <a:xfrm>
            <a:off x="819360" y="218088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38"/>
          <p:cNvSpPr/>
          <p:nvPr/>
        </p:nvSpPr>
        <p:spPr>
          <a:xfrm>
            <a:off x="819360" y="2180880"/>
            <a:ext cx="1540440" cy="83052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CustomShape 39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CustomShape 40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CustomShape 41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CustomShape 42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CustomShape 43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CustomShape 44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45"/>
          <p:cNvSpPr/>
          <p:nvPr/>
        </p:nvSpPr>
        <p:spPr>
          <a:xfrm>
            <a:off x="1694160" y="514404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4" name="CustomShape 46"/>
          <p:cNvSpPr/>
          <p:nvPr/>
        </p:nvSpPr>
        <p:spPr>
          <a:xfrm>
            <a:off x="1694160" y="5144040"/>
            <a:ext cx="543960" cy="399600"/>
          </a:xfrm>
          <a:prstGeom prst="rect">
            <a:avLst/>
          </a:prstGeom>
          <a:blipFill>
            <a:blip r:embed="rId15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CustomShape 47"/>
          <p:cNvSpPr/>
          <p:nvPr/>
        </p:nvSpPr>
        <p:spPr>
          <a:xfrm>
            <a:off x="2017440" y="514404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CustomShape 48"/>
          <p:cNvSpPr/>
          <p:nvPr/>
        </p:nvSpPr>
        <p:spPr>
          <a:xfrm>
            <a:off x="2017440" y="5144040"/>
            <a:ext cx="543960" cy="399600"/>
          </a:xfrm>
          <a:prstGeom prst="rect">
            <a:avLst/>
          </a:prstGeom>
          <a:blipFill>
            <a:blip r:embed="rId1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CustomShape 49"/>
          <p:cNvSpPr/>
          <p:nvPr/>
        </p:nvSpPr>
        <p:spPr>
          <a:xfrm>
            <a:off x="3116880" y="514404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CustomShape 50"/>
          <p:cNvSpPr/>
          <p:nvPr/>
        </p:nvSpPr>
        <p:spPr>
          <a:xfrm>
            <a:off x="3116880" y="5144040"/>
            <a:ext cx="543960" cy="399600"/>
          </a:xfrm>
          <a:prstGeom prst="rect">
            <a:avLst/>
          </a:prstGeom>
          <a:blipFill>
            <a:blip r:embed="rId1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CustomShape 51"/>
          <p:cNvSpPr/>
          <p:nvPr/>
        </p:nvSpPr>
        <p:spPr>
          <a:xfrm>
            <a:off x="402480" y="5628240"/>
            <a:ext cx="510660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CustomShape 52"/>
          <p:cNvSpPr/>
          <p:nvPr/>
        </p:nvSpPr>
        <p:spPr>
          <a:xfrm>
            <a:off x="402480" y="5628240"/>
            <a:ext cx="5106600" cy="1199880"/>
          </a:xfrm>
          <a:prstGeom prst="rect">
            <a:avLst/>
          </a:prstGeom>
          <a:blipFill>
            <a:blip r:embed="rId18"/>
            <a:stretch>
              <a:fillRect l="-1786" t="0" r="0" b="-1012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CustomShape 53"/>
          <p:cNvSpPr/>
          <p:nvPr/>
        </p:nvSpPr>
        <p:spPr>
          <a:xfrm>
            <a:off x="1656720" y="3114720"/>
            <a:ext cx="2094120" cy="13248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Изменение внутри схемы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Задача функциональной  коррекции СФЭ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3" name="CustomShape 2"/>
          <p:cNvSpPr/>
          <p:nvPr/>
        </p:nvSpPr>
        <p:spPr>
          <a:xfrm>
            <a:off x="5156280" y="3224160"/>
            <a:ext cx="1879200" cy="406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4" name="CustomShape 3"/>
          <p:cNvSpPr/>
          <p:nvPr/>
        </p:nvSpPr>
        <p:spPr>
          <a:xfrm>
            <a:off x="4997160" y="2220120"/>
            <a:ext cx="21974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Логический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синтез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5" name="CustomShape 4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6" name="CustomShape 5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blipFill>
            <a:blip r:embed="rId1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CustomShape 6"/>
          <p:cNvSpPr/>
          <p:nvPr/>
        </p:nvSpPr>
        <p:spPr>
          <a:xfrm>
            <a:off x="8343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8" name="CustomShape 7"/>
          <p:cNvSpPr/>
          <p:nvPr/>
        </p:nvSpPr>
        <p:spPr>
          <a:xfrm>
            <a:off x="8748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9" name="CustomShape 8"/>
          <p:cNvSpPr/>
          <p:nvPr/>
        </p:nvSpPr>
        <p:spPr>
          <a:xfrm>
            <a:off x="1078848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0" name="CustomShape 9"/>
          <p:cNvSpPr/>
          <p:nvPr/>
        </p:nvSpPr>
        <p:spPr>
          <a:xfrm>
            <a:off x="889272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1" name="CustomShape 10"/>
          <p:cNvSpPr/>
          <p:nvPr/>
        </p:nvSpPr>
        <p:spPr>
          <a:xfrm>
            <a:off x="91965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2" name="CustomShape 11"/>
          <p:cNvSpPr/>
          <p:nvPr/>
        </p:nvSpPr>
        <p:spPr>
          <a:xfrm>
            <a:off x="102963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3" name="CustomShape 12"/>
          <p:cNvSpPr/>
          <p:nvPr/>
        </p:nvSpPr>
        <p:spPr>
          <a:xfrm>
            <a:off x="7849800" y="219816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13"/>
          <p:cNvSpPr/>
          <p:nvPr/>
        </p:nvSpPr>
        <p:spPr>
          <a:xfrm>
            <a:off x="7849800" y="2198160"/>
            <a:ext cx="1540440" cy="830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CustomShape 14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CustomShape 15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7" name="CustomShape 16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CustomShape 17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CustomShape 18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CustomShape 19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CustomShape 20"/>
          <p:cNvSpPr/>
          <p:nvPr/>
        </p:nvSpPr>
        <p:spPr>
          <a:xfrm>
            <a:off x="8645040" y="516168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CustomShape 21"/>
          <p:cNvSpPr/>
          <p:nvPr/>
        </p:nvSpPr>
        <p:spPr>
          <a:xfrm>
            <a:off x="8645040" y="5161680"/>
            <a:ext cx="543960" cy="399600"/>
          </a:xfrm>
          <a:prstGeom prst="rect">
            <a:avLst/>
          </a:prstGeom>
          <a:blipFill>
            <a:blip r:embed="rId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CustomShape 22"/>
          <p:cNvSpPr/>
          <p:nvPr/>
        </p:nvSpPr>
        <p:spPr>
          <a:xfrm>
            <a:off x="8968320" y="516168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CustomShape 23"/>
          <p:cNvSpPr/>
          <p:nvPr/>
        </p:nvSpPr>
        <p:spPr>
          <a:xfrm>
            <a:off x="8968320" y="5161680"/>
            <a:ext cx="543960" cy="399600"/>
          </a:xfrm>
          <a:prstGeom prst="rect">
            <a:avLst/>
          </a:prstGeom>
          <a:blipFill>
            <a:blip r:embed="rId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CustomShape 24"/>
          <p:cNvSpPr/>
          <p:nvPr/>
        </p:nvSpPr>
        <p:spPr>
          <a:xfrm>
            <a:off x="10067760" y="5161680"/>
            <a:ext cx="57888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CustomShape 25"/>
          <p:cNvSpPr/>
          <p:nvPr/>
        </p:nvSpPr>
        <p:spPr>
          <a:xfrm>
            <a:off x="10067760" y="5161680"/>
            <a:ext cx="578880" cy="399600"/>
          </a:xfrm>
          <a:prstGeom prst="rect">
            <a:avLst/>
          </a:prstGeom>
          <a:blipFill>
            <a:blip r:embed="rId8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CustomShape 26"/>
          <p:cNvSpPr/>
          <p:nvPr/>
        </p:nvSpPr>
        <p:spPr>
          <a:xfrm>
            <a:off x="6438960" y="5625720"/>
            <a:ext cx="54252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CustomShape 27"/>
          <p:cNvSpPr/>
          <p:nvPr/>
        </p:nvSpPr>
        <p:spPr>
          <a:xfrm>
            <a:off x="6438960" y="5625720"/>
            <a:ext cx="5425200" cy="1199880"/>
          </a:xfrm>
          <a:prstGeom prst="rect">
            <a:avLst/>
          </a:prstGeom>
          <a:blipFill>
            <a:blip r:embed="rId9"/>
            <a:stretch>
              <a:fillRect l="-1684" t="0" r="-1122" b="-962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CustomShape 28"/>
          <p:cNvSpPr/>
          <p:nvPr/>
        </p:nvSpPr>
        <p:spPr>
          <a:xfrm>
            <a:off x="4701960" y="1553040"/>
            <a:ext cx="2952000" cy="2952000"/>
          </a:xfrm>
          <a:prstGeom prst="noSmoking">
            <a:avLst>
              <a:gd name="adj" fmla="val 38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0" name="CustomShape 29"/>
          <p:cNvSpPr/>
          <p:nvPr/>
        </p:nvSpPr>
        <p:spPr>
          <a:xfrm rot="862800">
            <a:off x="8899920" y="3225960"/>
            <a:ext cx="1065600" cy="1065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Исправление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Line 30"/>
          <p:cNvSpPr/>
          <p:nvPr/>
        </p:nvSpPr>
        <p:spPr>
          <a:xfrm>
            <a:off x="8901360" y="3196800"/>
            <a:ext cx="224640" cy="705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2" name="Line 31"/>
          <p:cNvSpPr/>
          <p:nvPr/>
        </p:nvSpPr>
        <p:spPr>
          <a:xfrm>
            <a:off x="8857440" y="3365640"/>
            <a:ext cx="228240" cy="5832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3" name="Line 32"/>
          <p:cNvSpPr/>
          <p:nvPr/>
        </p:nvSpPr>
        <p:spPr>
          <a:xfrm>
            <a:off x="8831160" y="3461400"/>
            <a:ext cx="224280" cy="705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4" name="Line 33"/>
          <p:cNvSpPr/>
          <p:nvPr/>
        </p:nvSpPr>
        <p:spPr>
          <a:xfrm>
            <a:off x="8826120" y="3580560"/>
            <a:ext cx="210240" cy="414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5" name="Line 34"/>
          <p:cNvSpPr/>
          <p:nvPr/>
        </p:nvSpPr>
        <p:spPr>
          <a:xfrm>
            <a:off x="8799840" y="3650760"/>
            <a:ext cx="224280" cy="705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6" name="Line 35"/>
          <p:cNvSpPr/>
          <p:nvPr/>
        </p:nvSpPr>
        <p:spPr>
          <a:xfrm>
            <a:off x="8755920" y="3819600"/>
            <a:ext cx="228240" cy="5832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7" name="Line 36"/>
          <p:cNvSpPr/>
          <p:nvPr/>
        </p:nvSpPr>
        <p:spPr>
          <a:xfrm>
            <a:off x="8729280" y="3915360"/>
            <a:ext cx="224640" cy="7092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8" name="Line 37"/>
          <p:cNvSpPr/>
          <p:nvPr/>
        </p:nvSpPr>
        <p:spPr>
          <a:xfrm>
            <a:off x="8724240" y="4034520"/>
            <a:ext cx="210600" cy="414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9" name="Line 38"/>
          <p:cNvSpPr/>
          <p:nvPr/>
        </p:nvSpPr>
        <p:spPr>
          <a:xfrm>
            <a:off x="9891360" y="3450600"/>
            <a:ext cx="224280" cy="705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0" name="Line 39"/>
          <p:cNvSpPr/>
          <p:nvPr/>
        </p:nvSpPr>
        <p:spPr>
          <a:xfrm>
            <a:off x="9847440" y="3619440"/>
            <a:ext cx="228240" cy="5832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1" name="Line 40"/>
          <p:cNvSpPr/>
          <p:nvPr/>
        </p:nvSpPr>
        <p:spPr>
          <a:xfrm>
            <a:off x="9820800" y="3715200"/>
            <a:ext cx="224640" cy="705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2" name="Line 41"/>
          <p:cNvSpPr/>
          <p:nvPr/>
        </p:nvSpPr>
        <p:spPr>
          <a:xfrm>
            <a:off x="9815760" y="3834360"/>
            <a:ext cx="210600" cy="414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3" name="Line 42"/>
          <p:cNvSpPr/>
          <p:nvPr/>
        </p:nvSpPr>
        <p:spPr>
          <a:xfrm>
            <a:off x="9789480" y="3904560"/>
            <a:ext cx="224640" cy="705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4" name="Line 43"/>
          <p:cNvSpPr/>
          <p:nvPr/>
        </p:nvSpPr>
        <p:spPr>
          <a:xfrm>
            <a:off x="9745560" y="4073400"/>
            <a:ext cx="228240" cy="5832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5" name="Line 44"/>
          <p:cNvSpPr/>
          <p:nvPr/>
        </p:nvSpPr>
        <p:spPr>
          <a:xfrm>
            <a:off x="9719280" y="4169160"/>
            <a:ext cx="224280" cy="7092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6" name="Line 45"/>
          <p:cNvSpPr/>
          <p:nvPr/>
        </p:nvSpPr>
        <p:spPr>
          <a:xfrm>
            <a:off x="9714240" y="4288320"/>
            <a:ext cx="210240" cy="414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7" name="Line 46"/>
          <p:cNvSpPr/>
          <p:nvPr/>
        </p:nvSpPr>
        <p:spPr>
          <a:xfrm flipH="1">
            <a:off x="9912960" y="3269880"/>
            <a:ext cx="70560" cy="22428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8" name="Line 47"/>
          <p:cNvSpPr/>
          <p:nvPr/>
        </p:nvSpPr>
        <p:spPr>
          <a:xfrm flipH="1">
            <a:off x="9756360" y="3225960"/>
            <a:ext cx="58680" cy="2282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9" name="Line 48"/>
          <p:cNvSpPr/>
          <p:nvPr/>
        </p:nvSpPr>
        <p:spPr>
          <a:xfrm flipH="1">
            <a:off x="9648360" y="3199320"/>
            <a:ext cx="70560" cy="2246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0" name="Line 49"/>
          <p:cNvSpPr/>
          <p:nvPr/>
        </p:nvSpPr>
        <p:spPr>
          <a:xfrm flipH="1">
            <a:off x="9558360" y="3194280"/>
            <a:ext cx="41400" cy="210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1" name="Line 50"/>
          <p:cNvSpPr/>
          <p:nvPr/>
        </p:nvSpPr>
        <p:spPr>
          <a:xfrm flipH="1">
            <a:off x="9459000" y="3168000"/>
            <a:ext cx="70560" cy="2246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2" name="Line 51"/>
          <p:cNvSpPr/>
          <p:nvPr/>
        </p:nvSpPr>
        <p:spPr>
          <a:xfrm flipH="1">
            <a:off x="9302400" y="3124080"/>
            <a:ext cx="58320" cy="2282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3" name="Line 52"/>
          <p:cNvSpPr/>
          <p:nvPr/>
        </p:nvSpPr>
        <p:spPr>
          <a:xfrm flipH="1">
            <a:off x="9194040" y="3097800"/>
            <a:ext cx="70920" cy="22428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4" name="Line 53"/>
          <p:cNvSpPr/>
          <p:nvPr/>
        </p:nvSpPr>
        <p:spPr>
          <a:xfrm flipH="1">
            <a:off x="9104400" y="3092400"/>
            <a:ext cx="41400" cy="210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5" name="Line 54"/>
          <p:cNvSpPr/>
          <p:nvPr/>
        </p:nvSpPr>
        <p:spPr>
          <a:xfrm flipH="1">
            <a:off x="9666000" y="4209480"/>
            <a:ext cx="70560" cy="22428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6" name="Line 55"/>
          <p:cNvSpPr/>
          <p:nvPr/>
        </p:nvSpPr>
        <p:spPr>
          <a:xfrm flipH="1">
            <a:off x="9509400" y="4165560"/>
            <a:ext cx="58680" cy="2282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7" name="Line 56"/>
          <p:cNvSpPr/>
          <p:nvPr/>
        </p:nvSpPr>
        <p:spPr>
          <a:xfrm flipH="1">
            <a:off x="9401400" y="4138920"/>
            <a:ext cx="70560" cy="2246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8" name="Line 57"/>
          <p:cNvSpPr/>
          <p:nvPr/>
        </p:nvSpPr>
        <p:spPr>
          <a:xfrm flipH="1">
            <a:off x="9311400" y="4133880"/>
            <a:ext cx="41400" cy="210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9" name="Line 58"/>
          <p:cNvSpPr/>
          <p:nvPr/>
        </p:nvSpPr>
        <p:spPr>
          <a:xfrm flipH="1">
            <a:off x="9212040" y="4107600"/>
            <a:ext cx="70560" cy="2246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0" name="Line 59"/>
          <p:cNvSpPr/>
          <p:nvPr/>
        </p:nvSpPr>
        <p:spPr>
          <a:xfrm flipH="1">
            <a:off x="9055440" y="4063680"/>
            <a:ext cx="58320" cy="2282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1" name="Line 60"/>
          <p:cNvSpPr/>
          <p:nvPr/>
        </p:nvSpPr>
        <p:spPr>
          <a:xfrm flipH="1">
            <a:off x="8947440" y="4037400"/>
            <a:ext cx="70560" cy="22428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2" name="Line 61"/>
          <p:cNvSpPr/>
          <p:nvPr/>
        </p:nvSpPr>
        <p:spPr>
          <a:xfrm flipH="1">
            <a:off x="8857440" y="4032360"/>
            <a:ext cx="41400" cy="2102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3" name="CustomShape 62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4" name="CustomShape 63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blipFill>
            <a:blip r:embed="rId10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CustomShape 64"/>
          <p:cNvSpPr/>
          <p:nvPr/>
        </p:nvSpPr>
        <p:spPr>
          <a:xfrm>
            <a:off x="139212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6" name="CustomShape 65"/>
          <p:cNvSpPr/>
          <p:nvPr/>
        </p:nvSpPr>
        <p:spPr>
          <a:xfrm>
            <a:off x="179748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7" name="CustomShape 66"/>
          <p:cNvSpPr/>
          <p:nvPr/>
        </p:nvSpPr>
        <p:spPr>
          <a:xfrm>
            <a:off x="383760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8" name="CustomShape 67"/>
          <p:cNvSpPr/>
          <p:nvPr/>
        </p:nvSpPr>
        <p:spPr>
          <a:xfrm>
            <a:off x="19418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9" name="CustomShape 68"/>
          <p:cNvSpPr/>
          <p:nvPr/>
        </p:nvSpPr>
        <p:spPr>
          <a:xfrm>
            <a:off x="22460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0" name="CustomShape 69"/>
          <p:cNvSpPr/>
          <p:nvPr/>
        </p:nvSpPr>
        <p:spPr>
          <a:xfrm>
            <a:off x="334548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1" name="CustomShape 70"/>
          <p:cNvSpPr/>
          <p:nvPr/>
        </p:nvSpPr>
        <p:spPr>
          <a:xfrm>
            <a:off x="819360" y="218088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CustomShape 71"/>
          <p:cNvSpPr/>
          <p:nvPr/>
        </p:nvSpPr>
        <p:spPr>
          <a:xfrm>
            <a:off x="819360" y="2180880"/>
            <a:ext cx="1540440" cy="83052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3" name="CustomShape 72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CustomShape 73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CustomShape 74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75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7" name="CustomShape 76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CustomShape 77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CustomShape 78"/>
          <p:cNvSpPr/>
          <p:nvPr/>
        </p:nvSpPr>
        <p:spPr>
          <a:xfrm>
            <a:off x="1694160" y="514404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CustomShape 79"/>
          <p:cNvSpPr/>
          <p:nvPr/>
        </p:nvSpPr>
        <p:spPr>
          <a:xfrm>
            <a:off x="1694160" y="5144040"/>
            <a:ext cx="543960" cy="399600"/>
          </a:xfrm>
          <a:prstGeom prst="rect">
            <a:avLst/>
          </a:prstGeom>
          <a:blipFill>
            <a:blip r:embed="rId15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1" name="CustomShape 80"/>
          <p:cNvSpPr/>
          <p:nvPr/>
        </p:nvSpPr>
        <p:spPr>
          <a:xfrm>
            <a:off x="2017440" y="514404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CustomShape 81"/>
          <p:cNvSpPr/>
          <p:nvPr/>
        </p:nvSpPr>
        <p:spPr>
          <a:xfrm>
            <a:off x="2017440" y="5144040"/>
            <a:ext cx="543960" cy="399600"/>
          </a:xfrm>
          <a:prstGeom prst="rect">
            <a:avLst/>
          </a:prstGeom>
          <a:blipFill>
            <a:blip r:embed="rId1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CustomShape 82"/>
          <p:cNvSpPr/>
          <p:nvPr/>
        </p:nvSpPr>
        <p:spPr>
          <a:xfrm>
            <a:off x="3116880" y="514404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CustomShape 83"/>
          <p:cNvSpPr/>
          <p:nvPr/>
        </p:nvSpPr>
        <p:spPr>
          <a:xfrm>
            <a:off x="3116880" y="5144040"/>
            <a:ext cx="543960" cy="399600"/>
          </a:xfrm>
          <a:prstGeom prst="rect">
            <a:avLst/>
          </a:prstGeom>
          <a:blipFill>
            <a:blip r:embed="rId1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5" name="CustomShape 84"/>
          <p:cNvSpPr/>
          <p:nvPr/>
        </p:nvSpPr>
        <p:spPr>
          <a:xfrm>
            <a:off x="402480" y="5628240"/>
            <a:ext cx="510660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CustomShape 85"/>
          <p:cNvSpPr/>
          <p:nvPr/>
        </p:nvSpPr>
        <p:spPr>
          <a:xfrm>
            <a:off x="402480" y="5628240"/>
            <a:ext cx="5106600" cy="1199880"/>
          </a:xfrm>
          <a:prstGeom prst="rect">
            <a:avLst/>
          </a:prstGeom>
          <a:blipFill>
            <a:blip r:embed="rId18"/>
            <a:stretch>
              <a:fillRect l="-1786" t="0" r="0" b="-1012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CustomShape 86"/>
          <p:cNvSpPr/>
          <p:nvPr/>
        </p:nvSpPr>
        <p:spPr>
          <a:xfrm flipV="1">
            <a:off x="3200760" y="4165560"/>
            <a:ext cx="5990040" cy="8280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8" name="CustomShape 87"/>
          <p:cNvSpPr/>
          <p:nvPr/>
        </p:nvSpPr>
        <p:spPr>
          <a:xfrm>
            <a:off x="1656720" y="3114720"/>
            <a:ext cx="2094120" cy="13248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Изменение внутри схемы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Задача функциональной  коррекции СФЭ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0" name="CustomShape 2"/>
          <p:cNvSpPr/>
          <p:nvPr/>
        </p:nvSpPr>
        <p:spPr>
          <a:xfrm>
            <a:off x="5156280" y="3224160"/>
            <a:ext cx="1879200" cy="406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1" name="CustomShape 3"/>
          <p:cNvSpPr/>
          <p:nvPr/>
        </p:nvSpPr>
        <p:spPr>
          <a:xfrm>
            <a:off x="4997160" y="2220120"/>
            <a:ext cx="21974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Логический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синтез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CustomShape 4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3" name="CustomShape 5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blipFill>
            <a:blip r:embed="rId1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4" name="CustomShape 6"/>
          <p:cNvSpPr/>
          <p:nvPr/>
        </p:nvSpPr>
        <p:spPr>
          <a:xfrm>
            <a:off x="8343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5" name="CustomShape 7"/>
          <p:cNvSpPr/>
          <p:nvPr/>
        </p:nvSpPr>
        <p:spPr>
          <a:xfrm>
            <a:off x="8748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6" name="CustomShape 8"/>
          <p:cNvSpPr/>
          <p:nvPr/>
        </p:nvSpPr>
        <p:spPr>
          <a:xfrm>
            <a:off x="1078848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7" name="CustomShape 9"/>
          <p:cNvSpPr/>
          <p:nvPr/>
        </p:nvSpPr>
        <p:spPr>
          <a:xfrm>
            <a:off x="889272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8" name="CustomShape 10"/>
          <p:cNvSpPr/>
          <p:nvPr/>
        </p:nvSpPr>
        <p:spPr>
          <a:xfrm>
            <a:off x="91965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9" name="CustomShape 11"/>
          <p:cNvSpPr/>
          <p:nvPr/>
        </p:nvSpPr>
        <p:spPr>
          <a:xfrm>
            <a:off x="102963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0" name="CustomShape 12"/>
          <p:cNvSpPr/>
          <p:nvPr/>
        </p:nvSpPr>
        <p:spPr>
          <a:xfrm>
            <a:off x="7849800" y="219816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1" name="CustomShape 13"/>
          <p:cNvSpPr/>
          <p:nvPr/>
        </p:nvSpPr>
        <p:spPr>
          <a:xfrm>
            <a:off x="7849800" y="2198160"/>
            <a:ext cx="1540440" cy="830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2" name="CustomShape 14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CustomShape 15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4" name="CustomShape 16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5" name="CustomShape 17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6" name="CustomShape 18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CustomShape 19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8" name="CustomShape 20"/>
          <p:cNvSpPr/>
          <p:nvPr/>
        </p:nvSpPr>
        <p:spPr>
          <a:xfrm>
            <a:off x="8645040" y="516168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9" name="CustomShape 21"/>
          <p:cNvSpPr/>
          <p:nvPr/>
        </p:nvSpPr>
        <p:spPr>
          <a:xfrm>
            <a:off x="8645040" y="5161680"/>
            <a:ext cx="543960" cy="399600"/>
          </a:xfrm>
          <a:prstGeom prst="rect">
            <a:avLst/>
          </a:prstGeom>
          <a:blipFill>
            <a:blip r:embed="rId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0" name="CustomShape 22"/>
          <p:cNvSpPr/>
          <p:nvPr/>
        </p:nvSpPr>
        <p:spPr>
          <a:xfrm>
            <a:off x="8968320" y="516168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1" name="CustomShape 23"/>
          <p:cNvSpPr/>
          <p:nvPr/>
        </p:nvSpPr>
        <p:spPr>
          <a:xfrm>
            <a:off x="8968320" y="5161680"/>
            <a:ext cx="543960" cy="399600"/>
          </a:xfrm>
          <a:prstGeom prst="rect">
            <a:avLst/>
          </a:prstGeom>
          <a:blipFill>
            <a:blip r:embed="rId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2" name="CustomShape 24"/>
          <p:cNvSpPr/>
          <p:nvPr/>
        </p:nvSpPr>
        <p:spPr>
          <a:xfrm>
            <a:off x="10067760" y="5161680"/>
            <a:ext cx="57888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CustomShape 25"/>
          <p:cNvSpPr/>
          <p:nvPr/>
        </p:nvSpPr>
        <p:spPr>
          <a:xfrm>
            <a:off x="10067760" y="5161680"/>
            <a:ext cx="578880" cy="399600"/>
          </a:xfrm>
          <a:prstGeom prst="rect">
            <a:avLst/>
          </a:prstGeom>
          <a:blipFill>
            <a:blip r:embed="rId8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4" name="CustomShape 26"/>
          <p:cNvSpPr/>
          <p:nvPr/>
        </p:nvSpPr>
        <p:spPr>
          <a:xfrm>
            <a:off x="6438960" y="5625720"/>
            <a:ext cx="54252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CustomShape 27"/>
          <p:cNvSpPr/>
          <p:nvPr/>
        </p:nvSpPr>
        <p:spPr>
          <a:xfrm>
            <a:off x="6438960" y="5625720"/>
            <a:ext cx="5425200" cy="1199880"/>
          </a:xfrm>
          <a:prstGeom prst="rect">
            <a:avLst/>
          </a:prstGeom>
          <a:blipFill>
            <a:blip r:embed="rId9"/>
            <a:stretch>
              <a:fillRect l="-1684" t="0" r="-1122" b="-962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6" name="CustomShape 28"/>
          <p:cNvSpPr/>
          <p:nvPr/>
        </p:nvSpPr>
        <p:spPr>
          <a:xfrm>
            <a:off x="4701960" y="1553040"/>
            <a:ext cx="2952000" cy="2952000"/>
          </a:xfrm>
          <a:prstGeom prst="noSmoking">
            <a:avLst>
              <a:gd name="adj" fmla="val 38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7" name="CustomShape 29"/>
          <p:cNvSpPr/>
          <p:nvPr/>
        </p:nvSpPr>
        <p:spPr>
          <a:xfrm rot="862800">
            <a:off x="8899920" y="3225960"/>
            <a:ext cx="1065600" cy="1065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Исправление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8" name="Line 30"/>
          <p:cNvSpPr/>
          <p:nvPr/>
        </p:nvSpPr>
        <p:spPr>
          <a:xfrm>
            <a:off x="8901360" y="3196800"/>
            <a:ext cx="224640" cy="705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9" name="Line 31"/>
          <p:cNvSpPr/>
          <p:nvPr/>
        </p:nvSpPr>
        <p:spPr>
          <a:xfrm>
            <a:off x="8857440" y="3365640"/>
            <a:ext cx="228240" cy="5832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0" name="Line 32"/>
          <p:cNvSpPr/>
          <p:nvPr/>
        </p:nvSpPr>
        <p:spPr>
          <a:xfrm>
            <a:off x="8831160" y="3461400"/>
            <a:ext cx="224280" cy="705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1" name="Line 33"/>
          <p:cNvSpPr/>
          <p:nvPr/>
        </p:nvSpPr>
        <p:spPr>
          <a:xfrm>
            <a:off x="8826120" y="3580560"/>
            <a:ext cx="210240" cy="414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2" name="Line 34"/>
          <p:cNvSpPr/>
          <p:nvPr/>
        </p:nvSpPr>
        <p:spPr>
          <a:xfrm>
            <a:off x="8799840" y="3650760"/>
            <a:ext cx="224280" cy="705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3" name="Line 35"/>
          <p:cNvSpPr/>
          <p:nvPr/>
        </p:nvSpPr>
        <p:spPr>
          <a:xfrm>
            <a:off x="8755920" y="3819600"/>
            <a:ext cx="228240" cy="5832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4" name="Line 36"/>
          <p:cNvSpPr/>
          <p:nvPr/>
        </p:nvSpPr>
        <p:spPr>
          <a:xfrm>
            <a:off x="8729280" y="3915360"/>
            <a:ext cx="224640" cy="7092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5" name="Line 37"/>
          <p:cNvSpPr/>
          <p:nvPr/>
        </p:nvSpPr>
        <p:spPr>
          <a:xfrm>
            <a:off x="8724240" y="4034520"/>
            <a:ext cx="210600" cy="414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6" name="Line 38"/>
          <p:cNvSpPr/>
          <p:nvPr/>
        </p:nvSpPr>
        <p:spPr>
          <a:xfrm>
            <a:off x="9891360" y="3450600"/>
            <a:ext cx="224280" cy="705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7" name="Line 39"/>
          <p:cNvSpPr/>
          <p:nvPr/>
        </p:nvSpPr>
        <p:spPr>
          <a:xfrm>
            <a:off x="9847440" y="3619440"/>
            <a:ext cx="228240" cy="5832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8" name="Line 40"/>
          <p:cNvSpPr/>
          <p:nvPr/>
        </p:nvSpPr>
        <p:spPr>
          <a:xfrm>
            <a:off x="9820800" y="3715200"/>
            <a:ext cx="224640" cy="705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9" name="Line 41"/>
          <p:cNvSpPr/>
          <p:nvPr/>
        </p:nvSpPr>
        <p:spPr>
          <a:xfrm>
            <a:off x="9815760" y="3834360"/>
            <a:ext cx="210600" cy="414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0" name="Line 42"/>
          <p:cNvSpPr/>
          <p:nvPr/>
        </p:nvSpPr>
        <p:spPr>
          <a:xfrm>
            <a:off x="9789480" y="3904560"/>
            <a:ext cx="224640" cy="705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1" name="Line 43"/>
          <p:cNvSpPr/>
          <p:nvPr/>
        </p:nvSpPr>
        <p:spPr>
          <a:xfrm>
            <a:off x="9745560" y="4073400"/>
            <a:ext cx="228240" cy="5832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2" name="Line 44"/>
          <p:cNvSpPr/>
          <p:nvPr/>
        </p:nvSpPr>
        <p:spPr>
          <a:xfrm>
            <a:off x="9719280" y="4169160"/>
            <a:ext cx="224280" cy="7092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3" name="Line 45"/>
          <p:cNvSpPr/>
          <p:nvPr/>
        </p:nvSpPr>
        <p:spPr>
          <a:xfrm>
            <a:off x="9714240" y="4288320"/>
            <a:ext cx="210240" cy="414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4" name="Line 46"/>
          <p:cNvSpPr/>
          <p:nvPr/>
        </p:nvSpPr>
        <p:spPr>
          <a:xfrm flipH="1">
            <a:off x="9912960" y="3269880"/>
            <a:ext cx="70560" cy="22428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5" name="Line 47"/>
          <p:cNvSpPr/>
          <p:nvPr/>
        </p:nvSpPr>
        <p:spPr>
          <a:xfrm flipH="1">
            <a:off x="9756360" y="3225960"/>
            <a:ext cx="58680" cy="2282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6" name="Line 48"/>
          <p:cNvSpPr/>
          <p:nvPr/>
        </p:nvSpPr>
        <p:spPr>
          <a:xfrm flipH="1">
            <a:off x="9648360" y="3199320"/>
            <a:ext cx="70560" cy="2246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7" name="Line 49"/>
          <p:cNvSpPr/>
          <p:nvPr/>
        </p:nvSpPr>
        <p:spPr>
          <a:xfrm flipH="1">
            <a:off x="9558360" y="3194280"/>
            <a:ext cx="41400" cy="210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8" name="Line 50"/>
          <p:cNvSpPr/>
          <p:nvPr/>
        </p:nvSpPr>
        <p:spPr>
          <a:xfrm flipH="1">
            <a:off x="9459000" y="3168000"/>
            <a:ext cx="70560" cy="2246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9" name="Line 51"/>
          <p:cNvSpPr/>
          <p:nvPr/>
        </p:nvSpPr>
        <p:spPr>
          <a:xfrm flipH="1">
            <a:off x="9302400" y="3124080"/>
            <a:ext cx="58320" cy="2282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0" name="Line 52"/>
          <p:cNvSpPr/>
          <p:nvPr/>
        </p:nvSpPr>
        <p:spPr>
          <a:xfrm flipH="1">
            <a:off x="9194040" y="3097800"/>
            <a:ext cx="70920" cy="22428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1" name="Line 53"/>
          <p:cNvSpPr/>
          <p:nvPr/>
        </p:nvSpPr>
        <p:spPr>
          <a:xfrm flipH="1">
            <a:off x="9104400" y="3092400"/>
            <a:ext cx="41400" cy="210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2" name="Line 54"/>
          <p:cNvSpPr/>
          <p:nvPr/>
        </p:nvSpPr>
        <p:spPr>
          <a:xfrm flipH="1">
            <a:off x="9666000" y="4209480"/>
            <a:ext cx="70560" cy="22428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3" name="Line 55"/>
          <p:cNvSpPr/>
          <p:nvPr/>
        </p:nvSpPr>
        <p:spPr>
          <a:xfrm flipH="1">
            <a:off x="9509400" y="4165560"/>
            <a:ext cx="58680" cy="2282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4" name="Line 56"/>
          <p:cNvSpPr/>
          <p:nvPr/>
        </p:nvSpPr>
        <p:spPr>
          <a:xfrm flipH="1">
            <a:off x="9401400" y="4138920"/>
            <a:ext cx="70560" cy="2246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5" name="Line 57"/>
          <p:cNvSpPr/>
          <p:nvPr/>
        </p:nvSpPr>
        <p:spPr>
          <a:xfrm flipH="1">
            <a:off x="9311400" y="4133880"/>
            <a:ext cx="41400" cy="210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6" name="Line 58"/>
          <p:cNvSpPr/>
          <p:nvPr/>
        </p:nvSpPr>
        <p:spPr>
          <a:xfrm flipH="1">
            <a:off x="9212040" y="4107600"/>
            <a:ext cx="70560" cy="2246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7" name="Line 59"/>
          <p:cNvSpPr/>
          <p:nvPr/>
        </p:nvSpPr>
        <p:spPr>
          <a:xfrm flipH="1">
            <a:off x="9055440" y="4063680"/>
            <a:ext cx="58320" cy="2282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8" name="Line 60"/>
          <p:cNvSpPr/>
          <p:nvPr/>
        </p:nvSpPr>
        <p:spPr>
          <a:xfrm flipH="1">
            <a:off x="8947440" y="4037400"/>
            <a:ext cx="70560" cy="22428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9" name="Line 61"/>
          <p:cNvSpPr/>
          <p:nvPr/>
        </p:nvSpPr>
        <p:spPr>
          <a:xfrm flipH="1">
            <a:off x="8857440" y="4032360"/>
            <a:ext cx="41400" cy="2102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0" name="CustomShape 62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1" name="CustomShape 63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blipFill>
            <a:blip r:embed="rId10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2" name="CustomShape 64"/>
          <p:cNvSpPr/>
          <p:nvPr/>
        </p:nvSpPr>
        <p:spPr>
          <a:xfrm>
            <a:off x="139212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3" name="CustomShape 65"/>
          <p:cNvSpPr/>
          <p:nvPr/>
        </p:nvSpPr>
        <p:spPr>
          <a:xfrm>
            <a:off x="179748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4" name="CustomShape 66"/>
          <p:cNvSpPr/>
          <p:nvPr/>
        </p:nvSpPr>
        <p:spPr>
          <a:xfrm>
            <a:off x="383760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5" name="CustomShape 67"/>
          <p:cNvSpPr/>
          <p:nvPr/>
        </p:nvSpPr>
        <p:spPr>
          <a:xfrm>
            <a:off x="19418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6" name="CustomShape 68"/>
          <p:cNvSpPr/>
          <p:nvPr/>
        </p:nvSpPr>
        <p:spPr>
          <a:xfrm>
            <a:off x="22460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7" name="CustomShape 69"/>
          <p:cNvSpPr/>
          <p:nvPr/>
        </p:nvSpPr>
        <p:spPr>
          <a:xfrm>
            <a:off x="334548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8" name="CustomShape 70"/>
          <p:cNvSpPr/>
          <p:nvPr/>
        </p:nvSpPr>
        <p:spPr>
          <a:xfrm>
            <a:off x="819360" y="218088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9" name="CustomShape 71"/>
          <p:cNvSpPr/>
          <p:nvPr/>
        </p:nvSpPr>
        <p:spPr>
          <a:xfrm>
            <a:off x="819360" y="2180880"/>
            <a:ext cx="1540440" cy="83052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0" name="CustomShape 72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1" name="CustomShape 73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2" name="CustomShape 74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3" name="CustomShape 75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4" name="CustomShape 76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5" name="CustomShape 77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6" name="CustomShape 78"/>
          <p:cNvSpPr/>
          <p:nvPr/>
        </p:nvSpPr>
        <p:spPr>
          <a:xfrm>
            <a:off x="1694160" y="514404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7" name="CustomShape 79"/>
          <p:cNvSpPr/>
          <p:nvPr/>
        </p:nvSpPr>
        <p:spPr>
          <a:xfrm>
            <a:off x="1694160" y="5144040"/>
            <a:ext cx="543960" cy="399600"/>
          </a:xfrm>
          <a:prstGeom prst="rect">
            <a:avLst/>
          </a:prstGeom>
          <a:blipFill>
            <a:blip r:embed="rId15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8" name="CustomShape 80"/>
          <p:cNvSpPr/>
          <p:nvPr/>
        </p:nvSpPr>
        <p:spPr>
          <a:xfrm>
            <a:off x="2017440" y="514404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9" name="CustomShape 81"/>
          <p:cNvSpPr/>
          <p:nvPr/>
        </p:nvSpPr>
        <p:spPr>
          <a:xfrm>
            <a:off x="2017440" y="5144040"/>
            <a:ext cx="543960" cy="399600"/>
          </a:xfrm>
          <a:prstGeom prst="rect">
            <a:avLst/>
          </a:prstGeom>
          <a:blipFill>
            <a:blip r:embed="rId1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0" name="CustomShape 82"/>
          <p:cNvSpPr/>
          <p:nvPr/>
        </p:nvSpPr>
        <p:spPr>
          <a:xfrm>
            <a:off x="3116880" y="514404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1" name="CustomShape 83"/>
          <p:cNvSpPr/>
          <p:nvPr/>
        </p:nvSpPr>
        <p:spPr>
          <a:xfrm>
            <a:off x="3116880" y="5144040"/>
            <a:ext cx="543960" cy="399600"/>
          </a:xfrm>
          <a:prstGeom prst="rect">
            <a:avLst/>
          </a:prstGeom>
          <a:blipFill>
            <a:blip r:embed="rId1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2" name="CustomShape 84"/>
          <p:cNvSpPr/>
          <p:nvPr/>
        </p:nvSpPr>
        <p:spPr>
          <a:xfrm>
            <a:off x="402480" y="5628240"/>
            <a:ext cx="510660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3" name="CustomShape 85"/>
          <p:cNvSpPr/>
          <p:nvPr/>
        </p:nvSpPr>
        <p:spPr>
          <a:xfrm>
            <a:off x="402480" y="5628240"/>
            <a:ext cx="5106600" cy="1199880"/>
          </a:xfrm>
          <a:prstGeom prst="rect">
            <a:avLst/>
          </a:prstGeom>
          <a:blipFill>
            <a:blip r:embed="rId18"/>
            <a:stretch>
              <a:fillRect l="-1786" t="0" r="0" b="-1012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4" name="CustomShape 86"/>
          <p:cNvSpPr/>
          <p:nvPr/>
        </p:nvSpPr>
        <p:spPr>
          <a:xfrm flipV="1">
            <a:off x="3200760" y="4165560"/>
            <a:ext cx="5990040" cy="8280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5" name="CustomShape 87"/>
          <p:cNvSpPr/>
          <p:nvPr/>
        </p:nvSpPr>
        <p:spPr>
          <a:xfrm>
            <a:off x="1656720" y="3114720"/>
            <a:ext cx="2094120" cy="13248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Изменение внутри схемы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6" name="CustomShape 88"/>
          <p:cNvSpPr/>
          <p:nvPr/>
        </p:nvSpPr>
        <p:spPr>
          <a:xfrm>
            <a:off x="402480" y="1964160"/>
            <a:ext cx="10951200" cy="237996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Задача функциональной коррекции СФЭ:</a:t>
            </a: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найти набор пар подсхем минимального размера в и  соответственно, замена которых позволяет из  получить СФЭ , реализующую систему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7" name="CustomShape 89"/>
          <p:cNvSpPr/>
          <p:nvPr/>
        </p:nvSpPr>
        <p:spPr>
          <a:xfrm>
            <a:off x="402480" y="1964160"/>
            <a:ext cx="10951200" cy="2379960"/>
          </a:xfrm>
          <a:prstGeom prst="rect">
            <a:avLst/>
          </a:prstGeom>
          <a:blipFill>
            <a:blip r:embed="rId19"/>
            <a:stretch>
              <a:fillRect l="-499" t="-1775" r="0" b="-7102"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TextShape 1"/>
          <p:cNvSpPr txBox="1"/>
          <p:nvPr/>
        </p:nvSpPr>
        <p:spPr>
          <a:xfrm>
            <a:off x="434520" y="365040"/>
            <a:ext cx="114181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Формальная постановка задачи разбиения СФЭ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TextShape 1"/>
          <p:cNvSpPr txBox="1"/>
          <p:nvPr/>
        </p:nvSpPr>
        <p:spPr>
          <a:xfrm>
            <a:off x="838080" y="1825560"/>
            <a:ext cx="62474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1" name="TextShape 2"/>
          <p:cNvSpPr txBox="1"/>
          <p:nvPr/>
        </p:nvSpPr>
        <p:spPr>
          <a:xfrm>
            <a:off x="838080" y="1825560"/>
            <a:ext cx="6247440" cy="43509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2" name="CustomShape 3"/>
          <p:cNvSpPr/>
          <p:nvPr/>
        </p:nvSpPr>
        <p:spPr>
          <a:xfrm>
            <a:off x="7492680" y="3986280"/>
            <a:ext cx="6458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3" name="CustomShape 4"/>
          <p:cNvSpPr/>
          <p:nvPr/>
        </p:nvSpPr>
        <p:spPr>
          <a:xfrm>
            <a:off x="8065440" y="4024080"/>
            <a:ext cx="112212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1" i="1" lang="ru-RU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x’</a:t>
            </a:r>
            <a:r>
              <a:rPr b="1" i="1" lang="ru-RU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1" i="1" lang="ru-RU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x’</a:t>
            </a:r>
            <a:r>
              <a:rPr b="1" i="1" lang="ru-RU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4" name="CustomShape 5"/>
          <p:cNvSpPr/>
          <p:nvPr/>
        </p:nvSpPr>
        <p:spPr>
          <a:xfrm>
            <a:off x="7777440" y="202500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685" name="CustomShape 6"/>
          <p:cNvSpPr/>
          <p:nvPr/>
        </p:nvSpPr>
        <p:spPr>
          <a:xfrm>
            <a:off x="8641440" y="202500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686" name="CustomShape 7"/>
          <p:cNvSpPr/>
          <p:nvPr/>
        </p:nvSpPr>
        <p:spPr>
          <a:xfrm>
            <a:off x="7849440" y="315684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687" name="CustomShape 8"/>
          <p:cNvSpPr/>
          <p:nvPr/>
        </p:nvSpPr>
        <p:spPr>
          <a:xfrm>
            <a:off x="8569440" y="315684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688" name="CustomShape 9"/>
          <p:cNvSpPr/>
          <p:nvPr/>
        </p:nvSpPr>
        <p:spPr>
          <a:xfrm>
            <a:off x="7777440" y="330084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9" name="CustomShape 10"/>
          <p:cNvSpPr/>
          <p:nvPr/>
        </p:nvSpPr>
        <p:spPr>
          <a:xfrm>
            <a:off x="8497440" y="330084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0" name="CustomShape 11"/>
          <p:cNvSpPr/>
          <p:nvPr/>
        </p:nvSpPr>
        <p:spPr>
          <a:xfrm>
            <a:off x="8137440" y="2314080"/>
            <a:ext cx="5756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1" name="CustomShape 12"/>
          <p:cNvSpPr/>
          <p:nvPr/>
        </p:nvSpPr>
        <p:spPr>
          <a:xfrm>
            <a:off x="7633440" y="2314080"/>
            <a:ext cx="1151640" cy="8625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92" name="CustomShape 13"/>
          <p:cNvSpPr/>
          <p:nvPr/>
        </p:nvSpPr>
        <p:spPr>
          <a:xfrm>
            <a:off x="7993440" y="2435400"/>
            <a:ext cx="5756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3" name="CustomShape 14"/>
          <p:cNvSpPr/>
          <p:nvPr/>
        </p:nvSpPr>
        <p:spPr>
          <a:xfrm>
            <a:off x="8049240" y="309816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4" name="CustomShape 15"/>
          <p:cNvSpPr/>
          <p:nvPr/>
        </p:nvSpPr>
        <p:spPr>
          <a:xfrm>
            <a:off x="7633440" y="161820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5" name="CustomShape 16"/>
          <p:cNvSpPr/>
          <p:nvPr/>
        </p:nvSpPr>
        <p:spPr>
          <a:xfrm>
            <a:off x="8497440" y="161820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6" name="CustomShape 17"/>
          <p:cNvSpPr/>
          <p:nvPr/>
        </p:nvSpPr>
        <p:spPr>
          <a:xfrm>
            <a:off x="8065440" y="163836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7" name="CustomShape 18"/>
          <p:cNvSpPr/>
          <p:nvPr/>
        </p:nvSpPr>
        <p:spPr>
          <a:xfrm>
            <a:off x="10430280" y="4020840"/>
            <a:ext cx="1295640" cy="10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1" i="1" lang="ru-RU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</a:t>
            </a:r>
            <a:r>
              <a:rPr b="1" i="1" lang="ru-RU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1" i="1" lang="ru-RU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</a:t>
            </a:r>
            <a:r>
              <a:rPr b="1" i="1" lang="ru-RU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8" name="CustomShape 19"/>
          <p:cNvSpPr/>
          <p:nvPr/>
        </p:nvSpPr>
        <p:spPr>
          <a:xfrm>
            <a:off x="9890280" y="3991320"/>
            <a:ext cx="6076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МC: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9" name="CustomShape 20"/>
          <p:cNvSpPr/>
          <p:nvPr/>
        </p:nvSpPr>
        <p:spPr>
          <a:xfrm>
            <a:off x="9854280" y="330084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0" name="CustomShape 21"/>
          <p:cNvSpPr/>
          <p:nvPr/>
        </p:nvSpPr>
        <p:spPr>
          <a:xfrm>
            <a:off x="10574280" y="330084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1" name="CustomShape 22"/>
          <p:cNvSpPr/>
          <p:nvPr/>
        </p:nvSpPr>
        <p:spPr>
          <a:xfrm>
            <a:off x="9854280" y="201168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02" name="CustomShape 23"/>
          <p:cNvSpPr/>
          <p:nvPr/>
        </p:nvSpPr>
        <p:spPr>
          <a:xfrm>
            <a:off x="10718280" y="201168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03" name="CustomShape 24"/>
          <p:cNvSpPr/>
          <p:nvPr/>
        </p:nvSpPr>
        <p:spPr>
          <a:xfrm>
            <a:off x="9926280" y="314352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04" name="CustomShape 25"/>
          <p:cNvSpPr/>
          <p:nvPr/>
        </p:nvSpPr>
        <p:spPr>
          <a:xfrm>
            <a:off x="10646280" y="314352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05" name="CustomShape 26"/>
          <p:cNvSpPr/>
          <p:nvPr/>
        </p:nvSpPr>
        <p:spPr>
          <a:xfrm>
            <a:off x="10214280" y="2300760"/>
            <a:ext cx="5756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6" name="CustomShape 27"/>
          <p:cNvSpPr/>
          <p:nvPr/>
        </p:nvSpPr>
        <p:spPr>
          <a:xfrm>
            <a:off x="9710280" y="2300760"/>
            <a:ext cx="1151640" cy="8625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707" name="CustomShape 28"/>
          <p:cNvSpPr/>
          <p:nvPr/>
        </p:nvSpPr>
        <p:spPr>
          <a:xfrm>
            <a:off x="10070280" y="2422080"/>
            <a:ext cx="5756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8" name="CustomShape 29"/>
          <p:cNvSpPr/>
          <p:nvPr/>
        </p:nvSpPr>
        <p:spPr>
          <a:xfrm>
            <a:off x="10126080" y="308484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9" name="CustomShape 30"/>
          <p:cNvSpPr/>
          <p:nvPr/>
        </p:nvSpPr>
        <p:spPr>
          <a:xfrm>
            <a:off x="9710280" y="163836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x’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0" name="CustomShape 31"/>
          <p:cNvSpPr/>
          <p:nvPr/>
        </p:nvSpPr>
        <p:spPr>
          <a:xfrm>
            <a:off x="10574280" y="163836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x’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1" name="CustomShape 32"/>
          <p:cNvSpPr/>
          <p:nvPr/>
        </p:nvSpPr>
        <p:spPr>
          <a:xfrm>
            <a:off x="10142280" y="162504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2" name="TextShape 33"/>
          <p:cNvSpPr txBox="1"/>
          <p:nvPr/>
        </p:nvSpPr>
        <p:spPr>
          <a:xfrm>
            <a:off x="434520" y="365040"/>
            <a:ext cx="114181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Формальная постановка задачи разбиения СФЭ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TextShape 1"/>
          <p:cNvSpPr txBox="1"/>
          <p:nvPr/>
        </p:nvSpPr>
        <p:spPr>
          <a:xfrm>
            <a:off x="838080" y="1825560"/>
            <a:ext cx="62474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Разрезом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ориентированного ребра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будем называть пару вершин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порождаемую в результате удаления ребра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добавления ребер  и . Новая выходная вершина  реализует ту же ФАЛ, что и вершина , а новой входной вершине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приписана новая входная переменная.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Если же в  реализуется отрицание ФАЛ, реализуемой в , и вершине  приписано отрицание новой входной переменной, в этом случае разрез будем называть </a:t>
            </a: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инверсным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Отметим, что ребра, введённые после разреза некоторого ребра, также могут содержать разрезы.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Множество всех МС полученных для СФЭ  и   будем называть их </a:t>
            </a: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разрезающим множеством (РМ).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4" name="CustomShape 2"/>
          <p:cNvSpPr/>
          <p:nvPr/>
        </p:nvSpPr>
        <p:spPr>
          <a:xfrm>
            <a:off x="10395720" y="3616920"/>
            <a:ext cx="5400" cy="19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15" name="CustomShape 3"/>
          <p:cNvSpPr/>
          <p:nvPr/>
        </p:nvSpPr>
        <p:spPr>
          <a:xfrm>
            <a:off x="10289160" y="3396240"/>
            <a:ext cx="223560" cy="223560"/>
          </a:xfrm>
          <a:prstGeom prst="rtTriangl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716" name="CustomShape 4"/>
          <p:cNvSpPr/>
          <p:nvPr/>
        </p:nvSpPr>
        <p:spPr>
          <a:xfrm rot="10800000">
            <a:off x="10497960" y="3304440"/>
            <a:ext cx="223560" cy="223560"/>
          </a:xfrm>
          <a:prstGeom prst="rtTriangl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717" name="CustomShape 5"/>
          <p:cNvSpPr/>
          <p:nvPr/>
        </p:nvSpPr>
        <p:spPr>
          <a:xfrm>
            <a:off x="10425600" y="2986560"/>
            <a:ext cx="503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8" name="CustomShape 6"/>
          <p:cNvSpPr/>
          <p:nvPr/>
        </p:nvSpPr>
        <p:spPr>
          <a:xfrm>
            <a:off x="10427760" y="3283920"/>
            <a:ext cx="503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9" name="CustomShape 7"/>
          <p:cNvSpPr/>
          <p:nvPr/>
        </p:nvSpPr>
        <p:spPr>
          <a:xfrm rot="10800000">
            <a:off x="9359280" y="2863440"/>
            <a:ext cx="503640" cy="489240"/>
          </a:xfrm>
          <a:prstGeom prst="triangle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720" name="CustomShape 8"/>
          <p:cNvSpPr/>
          <p:nvPr/>
        </p:nvSpPr>
        <p:spPr>
          <a:xfrm>
            <a:off x="8931240" y="2247480"/>
            <a:ext cx="50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1" name="CustomShape 9"/>
          <p:cNvSpPr/>
          <p:nvPr/>
        </p:nvSpPr>
        <p:spPr>
          <a:xfrm rot="10800000">
            <a:off x="9268920" y="4281120"/>
            <a:ext cx="503640" cy="489240"/>
          </a:xfrm>
          <a:prstGeom prst="triangle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722" name="CustomShape 10"/>
          <p:cNvSpPr/>
          <p:nvPr/>
        </p:nvSpPr>
        <p:spPr>
          <a:xfrm>
            <a:off x="8840880" y="3673440"/>
            <a:ext cx="50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3" name="CustomShape 11"/>
          <p:cNvSpPr/>
          <p:nvPr/>
        </p:nvSpPr>
        <p:spPr>
          <a:xfrm>
            <a:off x="9110880" y="3412080"/>
            <a:ext cx="3240" cy="38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24" name="CustomShape 12"/>
          <p:cNvSpPr/>
          <p:nvPr/>
        </p:nvSpPr>
        <p:spPr>
          <a:xfrm>
            <a:off x="9016920" y="4281120"/>
            <a:ext cx="36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25" name="CustomShape 13"/>
          <p:cNvSpPr/>
          <p:nvPr/>
        </p:nvSpPr>
        <p:spPr>
          <a:xfrm>
            <a:off x="8956800" y="2152440"/>
            <a:ext cx="4680" cy="229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26" name="CustomShape 14"/>
          <p:cNvSpPr/>
          <p:nvPr/>
        </p:nvSpPr>
        <p:spPr>
          <a:xfrm>
            <a:off x="9268920" y="2152440"/>
            <a:ext cx="360" cy="23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27" name="CustomShape 15"/>
          <p:cNvSpPr/>
          <p:nvPr/>
        </p:nvSpPr>
        <p:spPr>
          <a:xfrm>
            <a:off x="8737200" y="1825560"/>
            <a:ext cx="86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…   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8" name="CustomShape 16"/>
          <p:cNvSpPr/>
          <p:nvPr/>
        </p:nvSpPr>
        <p:spPr>
          <a:xfrm>
            <a:off x="8801280" y="4324320"/>
            <a:ext cx="427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9" name="CustomShape 17"/>
          <p:cNvSpPr/>
          <p:nvPr/>
        </p:nvSpPr>
        <p:spPr>
          <a:xfrm>
            <a:off x="8998920" y="3188160"/>
            <a:ext cx="223560" cy="223560"/>
          </a:xfrm>
          <a:prstGeom prst="rtTriangl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730" name="CustomShape 18"/>
          <p:cNvSpPr/>
          <p:nvPr/>
        </p:nvSpPr>
        <p:spPr>
          <a:xfrm rot="10800000">
            <a:off x="9222840" y="3412080"/>
            <a:ext cx="223560" cy="223560"/>
          </a:xfrm>
          <a:prstGeom prst="rtTriangl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731" name="CustomShape 19"/>
          <p:cNvSpPr/>
          <p:nvPr/>
        </p:nvSpPr>
        <p:spPr>
          <a:xfrm>
            <a:off x="9106920" y="2863440"/>
            <a:ext cx="11160" cy="317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32" name="CustomShape 20"/>
          <p:cNvSpPr/>
          <p:nvPr/>
        </p:nvSpPr>
        <p:spPr>
          <a:xfrm rot="10800000">
            <a:off x="8112960" y="2863440"/>
            <a:ext cx="503640" cy="489240"/>
          </a:xfrm>
          <a:prstGeom prst="triangle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733" name="CustomShape 21"/>
          <p:cNvSpPr/>
          <p:nvPr/>
        </p:nvSpPr>
        <p:spPr>
          <a:xfrm>
            <a:off x="7684920" y="2247480"/>
            <a:ext cx="50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4" name="CustomShape 22"/>
          <p:cNvSpPr/>
          <p:nvPr/>
        </p:nvSpPr>
        <p:spPr>
          <a:xfrm rot="10800000">
            <a:off x="8022600" y="4281120"/>
            <a:ext cx="503640" cy="489240"/>
          </a:xfrm>
          <a:prstGeom prst="triangle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735" name="CustomShape 23"/>
          <p:cNvSpPr/>
          <p:nvPr/>
        </p:nvSpPr>
        <p:spPr>
          <a:xfrm>
            <a:off x="7594560" y="3673440"/>
            <a:ext cx="50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6" name="CustomShape 24"/>
          <p:cNvSpPr/>
          <p:nvPr/>
        </p:nvSpPr>
        <p:spPr>
          <a:xfrm>
            <a:off x="7860600" y="2863440"/>
            <a:ext cx="6840" cy="932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37" name="CustomShape 25"/>
          <p:cNvSpPr/>
          <p:nvPr/>
        </p:nvSpPr>
        <p:spPr>
          <a:xfrm>
            <a:off x="7770600" y="4281120"/>
            <a:ext cx="36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38" name="CustomShape 26"/>
          <p:cNvSpPr/>
          <p:nvPr/>
        </p:nvSpPr>
        <p:spPr>
          <a:xfrm>
            <a:off x="7710480" y="2152440"/>
            <a:ext cx="4680" cy="229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39" name="CustomShape 27"/>
          <p:cNvSpPr/>
          <p:nvPr/>
        </p:nvSpPr>
        <p:spPr>
          <a:xfrm>
            <a:off x="8022600" y="2152440"/>
            <a:ext cx="360" cy="23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40" name="CustomShape 28"/>
          <p:cNvSpPr/>
          <p:nvPr/>
        </p:nvSpPr>
        <p:spPr>
          <a:xfrm>
            <a:off x="7490880" y="1825560"/>
            <a:ext cx="86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…   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1" name="CustomShape 29"/>
          <p:cNvSpPr/>
          <p:nvPr/>
        </p:nvSpPr>
        <p:spPr>
          <a:xfrm>
            <a:off x="7554960" y="4324320"/>
            <a:ext cx="427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2" name="CustomShape 30"/>
          <p:cNvSpPr/>
          <p:nvPr/>
        </p:nvSpPr>
        <p:spPr>
          <a:xfrm rot="10800000">
            <a:off x="10632960" y="2872440"/>
            <a:ext cx="503640" cy="489240"/>
          </a:xfrm>
          <a:prstGeom prst="triangle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743" name="CustomShape 31"/>
          <p:cNvSpPr/>
          <p:nvPr/>
        </p:nvSpPr>
        <p:spPr>
          <a:xfrm>
            <a:off x="10204920" y="2256480"/>
            <a:ext cx="50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4" name="CustomShape 32"/>
          <p:cNvSpPr/>
          <p:nvPr/>
        </p:nvSpPr>
        <p:spPr>
          <a:xfrm rot="10800000">
            <a:off x="10542960" y="4290120"/>
            <a:ext cx="503640" cy="489240"/>
          </a:xfrm>
          <a:prstGeom prst="triangle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745" name="CustomShape 33"/>
          <p:cNvSpPr/>
          <p:nvPr/>
        </p:nvSpPr>
        <p:spPr>
          <a:xfrm>
            <a:off x="10114920" y="3682440"/>
            <a:ext cx="50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6" name="CustomShape 34"/>
          <p:cNvSpPr/>
          <p:nvPr/>
        </p:nvSpPr>
        <p:spPr>
          <a:xfrm>
            <a:off x="10380960" y="2872440"/>
            <a:ext cx="4680" cy="20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47" name="CustomShape 35"/>
          <p:cNvSpPr/>
          <p:nvPr/>
        </p:nvSpPr>
        <p:spPr>
          <a:xfrm>
            <a:off x="10290960" y="4290120"/>
            <a:ext cx="360" cy="2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48" name="CustomShape 36"/>
          <p:cNvSpPr/>
          <p:nvPr/>
        </p:nvSpPr>
        <p:spPr>
          <a:xfrm>
            <a:off x="10230840" y="2161440"/>
            <a:ext cx="4680" cy="229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49" name="CustomShape 37"/>
          <p:cNvSpPr/>
          <p:nvPr/>
        </p:nvSpPr>
        <p:spPr>
          <a:xfrm>
            <a:off x="10542960" y="2161440"/>
            <a:ext cx="360" cy="23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50" name="CustomShape 38"/>
          <p:cNvSpPr/>
          <p:nvPr/>
        </p:nvSpPr>
        <p:spPr>
          <a:xfrm>
            <a:off x="10011240" y="1834560"/>
            <a:ext cx="86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…   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1" name="CustomShape 39"/>
          <p:cNvSpPr/>
          <p:nvPr/>
        </p:nvSpPr>
        <p:spPr>
          <a:xfrm>
            <a:off x="10075320" y="4333320"/>
            <a:ext cx="427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2" name="CustomShape 40"/>
          <p:cNvSpPr/>
          <p:nvPr/>
        </p:nvSpPr>
        <p:spPr>
          <a:xfrm>
            <a:off x="8931240" y="3630240"/>
            <a:ext cx="360" cy="172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53" name="CustomShape 41"/>
          <p:cNvSpPr/>
          <p:nvPr/>
        </p:nvSpPr>
        <p:spPr>
          <a:xfrm>
            <a:off x="10200600" y="3637080"/>
            <a:ext cx="360" cy="172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54" name="CustomShape 42"/>
          <p:cNvSpPr/>
          <p:nvPr/>
        </p:nvSpPr>
        <p:spPr>
          <a:xfrm>
            <a:off x="7680240" y="3628080"/>
            <a:ext cx="360" cy="172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55" name="CustomShape 43"/>
          <p:cNvSpPr/>
          <p:nvPr/>
        </p:nvSpPr>
        <p:spPr>
          <a:xfrm>
            <a:off x="7460640" y="3304080"/>
            <a:ext cx="427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6" name="CustomShape 44"/>
          <p:cNvSpPr/>
          <p:nvPr/>
        </p:nvSpPr>
        <p:spPr>
          <a:xfrm>
            <a:off x="8703000" y="3307680"/>
            <a:ext cx="443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7" name="CustomShape 45"/>
          <p:cNvSpPr/>
          <p:nvPr/>
        </p:nvSpPr>
        <p:spPr>
          <a:xfrm>
            <a:off x="9961560" y="3304080"/>
            <a:ext cx="465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8" name="CustomShape 46"/>
          <p:cNvSpPr/>
          <p:nvPr/>
        </p:nvSpPr>
        <p:spPr>
          <a:xfrm>
            <a:off x="7810200" y="3099240"/>
            <a:ext cx="161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9" name="CustomShape 47"/>
          <p:cNvSpPr/>
          <p:nvPr/>
        </p:nvSpPr>
        <p:spPr>
          <a:xfrm>
            <a:off x="9044640" y="4702320"/>
            <a:ext cx="1998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MO’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= 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 {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v’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}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0" name="CustomShape 48"/>
          <p:cNvSpPr/>
          <p:nvPr/>
        </p:nvSpPr>
        <p:spPr>
          <a:xfrm>
            <a:off x="9044640" y="5053320"/>
            <a:ext cx="1830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MC’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=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MC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 {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u’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}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1" name="CustomShape 49"/>
          <p:cNvSpPr/>
          <p:nvPr/>
        </p:nvSpPr>
        <p:spPr>
          <a:xfrm>
            <a:off x="7604640" y="4702320"/>
            <a:ext cx="791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2" name="CustomShape 50"/>
          <p:cNvSpPr/>
          <p:nvPr/>
        </p:nvSpPr>
        <p:spPr>
          <a:xfrm>
            <a:off x="7604640" y="5053320"/>
            <a:ext cx="791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MC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3" name="CustomShape 51"/>
          <p:cNvSpPr/>
          <p:nvPr/>
        </p:nvSpPr>
        <p:spPr>
          <a:xfrm>
            <a:off x="8138160" y="3166200"/>
            <a:ext cx="693360" cy="30960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764" name="CustomShape 52"/>
          <p:cNvSpPr/>
          <p:nvPr/>
        </p:nvSpPr>
        <p:spPr>
          <a:xfrm>
            <a:off x="8134920" y="4896720"/>
            <a:ext cx="693360" cy="30960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765" name="TextShape 53"/>
          <p:cNvSpPr txBox="1"/>
          <p:nvPr/>
        </p:nvSpPr>
        <p:spPr>
          <a:xfrm>
            <a:off x="434520" y="365040"/>
            <a:ext cx="114181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Формальная постановка задачи разбиения СФЭ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TextShape 1"/>
          <p:cNvSpPr txBox="1"/>
          <p:nvPr/>
        </p:nvSpPr>
        <p:spPr>
          <a:xfrm>
            <a:off x="838080" y="1825560"/>
            <a:ext cx="6247440" cy="43509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7" name="CustomShape 2"/>
          <p:cNvSpPr/>
          <p:nvPr/>
        </p:nvSpPr>
        <p:spPr>
          <a:xfrm>
            <a:off x="7457760" y="2273760"/>
            <a:ext cx="3672000" cy="2750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768" name="CustomShape 3"/>
          <p:cNvSpPr/>
          <p:nvPr/>
        </p:nvSpPr>
        <p:spPr>
          <a:xfrm>
            <a:off x="7615800" y="2284200"/>
            <a:ext cx="3729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9" name="CustomShape 4"/>
          <p:cNvSpPr/>
          <p:nvPr/>
        </p:nvSpPr>
        <p:spPr>
          <a:xfrm>
            <a:off x="7864920" y="502452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70" name="CustomShape 5"/>
          <p:cNvSpPr/>
          <p:nvPr/>
        </p:nvSpPr>
        <p:spPr>
          <a:xfrm>
            <a:off x="7828920" y="519948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1" name="CustomShape 6"/>
          <p:cNvSpPr/>
          <p:nvPr/>
        </p:nvSpPr>
        <p:spPr>
          <a:xfrm>
            <a:off x="9113760" y="509760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2" name="CustomShape 7"/>
          <p:cNvSpPr/>
          <p:nvPr/>
        </p:nvSpPr>
        <p:spPr>
          <a:xfrm>
            <a:off x="10434600" y="519948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3" name="CustomShape 8"/>
          <p:cNvSpPr/>
          <p:nvPr/>
        </p:nvSpPr>
        <p:spPr>
          <a:xfrm>
            <a:off x="10482120" y="501012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74" name="CustomShape 9"/>
          <p:cNvSpPr/>
          <p:nvPr/>
        </p:nvSpPr>
        <p:spPr>
          <a:xfrm>
            <a:off x="9401760" y="177552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5" name="CustomShape 10"/>
          <p:cNvSpPr/>
          <p:nvPr/>
        </p:nvSpPr>
        <p:spPr>
          <a:xfrm>
            <a:off x="7961760" y="177552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6" name="CustomShape 11"/>
          <p:cNvSpPr/>
          <p:nvPr/>
        </p:nvSpPr>
        <p:spPr>
          <a:xfrm rot="10800000">
            <a:off x="10476000" y="4402080"/>
            <a:ext cx="1791720" cy="2127960"/>
          </a:xfrm>
          <a:prstGeom prst="triangle">
            <a:avLst>
              <a:gd name="adj" fmla="val 5118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777" name="CustomShape 12"/>
          <p:cNvSpPr/>
          <p:nvPr/>
        </p:nvSpPr>
        <p:spPr>
          <a:xfrm>
            <a:off x="8537760" y="1639080"/>
            <a:ext cx="575640" cy="4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8" name="CustomShape 13"/>
          <p:cNvSpPr/>
          <p:nvPr/>
        </p:nvSpPr>
        <p:spPr>
          <a:xfrm>
            <a:off x="10338120" y="1639080"/>
            <a:ext cx="783720" cy="4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i+m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9" name="CustomShape 14"/>
          <p:cNvSpPr/>
          <p:nvPr/>
        </p:nvSpPr>
        <p:spPr>
          <a:xfrm>
            <a:off x="8681760" y="198576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80" name="CustomShape 15"/>
          <p:cNvSpPr/>
          <p:nvPr/>
        </p:nvSpPr>
        <p:spPr>
          <a:xfrm>
            <a:off x="10482120" y="198576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81" name="CustomShape 16"/>
          <p:cNvSpPr/>
          <p:nvPr/>
        </p:nvSpPr>
        <p:spPr>
          <a:xfrm>
            <a:off x="7457760" y="1639080"/>
            <a:ext cx="575640" cy="4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2" name="CustomShape 17"/>
          <p:cNvSpPr/>
          <p:nvPr/>
        </p:nvSpPr>
        <p:spPr>
          <a:xfrm>
            <a:off x="7601760" y="198576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83" name="CustomShape 18"/>
          <p:cNvSpPr/>
          <p:nvPr/>
        </p:nvSpPr>
        <p:spPr>
          <a:xfrm>
            <a:off x="10842120" y="1639080"/>
            <a:ext cx="575640" cy="4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4" name="CustomShape 19"/>
          <p:cNvSpPr/>
          <p:nvPr/>
        </p:nvSpPr>
        <p:spPr>
          <a:xfrm>
            <a:off x="10986120" y="198576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85" name="CustomShape 20"/>
          <p:cNvSpPr/>
          <p:nvPr/>
        </p:nvSpPr>
        <p:spPr>
          <a:xfrm>
            <a:off x="10554120" y="176976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6" name="CustomShape 21"/>
          <p:cNvSpPr/>
          <p:nvPr/>
        </p:nvSpPr>
        <p:spPr>
          <a:xfrm>
            <a:off x="9545760" y="4365720"/>
            <a:ext cx="45360" cy="45360"/>
          </a:xfrm>
          <a:prstGeom prst="flowChartConnecto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787" name="CustomShape 22"/>
          <p:cNvSpPr/>
          <p:nvPr/>
        </p:nvSpPr>
        <p:spPr>
          <a:xfrm>
            <a:off x="9545760" y="4218120"/>
            <a:ext cx="647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8" name="CustomShape 23"/>
          <p:cNvSpPr/>
          <p:nvPr/>
        </p:nvSpPr>
        <p:spPr>
          <a:xfrm>
            <a:off x="9143280" y="2765520"/>
            <a:ext cx="877680" cy="54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b="0" i="1" lang="ru-RU" sz="2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</a:t>
            </a:r>
            <a:r>
              <a:rPr b="0" i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(V)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9" name="CustomShape 24"/>
          <p:cNvSpPr/>
          <p:nvPr/>
        </p:nvSpPr>
        <p:spPr>
          <a:xfrm>
            <a:off x="8825760" y="2345760"/>
            <a:ext cx="1654920" cy="38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 = {x</a:t>
            </a:r>
            <a:r>
              <a:rPr b="0" i="1" lang="ru-RU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b="0" i="1" lang="ru-RU" sz="17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i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…, x</a:t>
            </a:r>
            <a:r>
              <a:rPr b="0" i="1" lang="ru-RU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i+m</a:t>
            </a:r>
            <a:r>
              <a:rPr b="0" i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}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0" name="TextShape 25"/>
          <p:cNvSpPr txBox="1"/>
          <p:nvPr/>
        </p:nvSpPr>
        <p:spPr>
          <a:xfrm>
            <a:off x="434520" y="365040"/>
            <a:ext cx="114181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Формальная постановка задачи разбиения СФЭ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TextShape 1"/>
          <p:cNvSpPr txBox="1"/>
          <p:nvPr/>
        </p:nvSpPr>
        <p:spPr>
          <a:xfrm>
            <a:off x="838080" y="1825560"/>
            <a:ext cx="997956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Эквивалентное РМ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РМ, которое содержит только эквивалентные МС.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Вес эквивалентного РМ задается упорядоченным по убыванию вектором весов максимальных конусов, порожденных вершинами всех входящих в него МС.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Если РМ не является эквивалентным, то его вес задается суммой весов максимальных конусов, порожденных всеми вершинами, входящими в неэквивалентные МС (при этом, веса максимальных конусов вершин, которые попали в эквивалентные МС, не учитываются).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Если РМ содержит только эквивалентные МС, то такое множество всегда оценивается выше любого РМ, содержащего хотя бы одно неэквивалентное МС.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2" name="TextShape 2"/>
          <p:cNvSpPr txBox="1"/>
          <p:nvPr/>
        </p:nvSpPr>
        <p:spPr>
          <a:xfrm>
            <a:off x="434520" y="365040"/>
            <a:ext cx="114181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Формальная постановка задачи разбиения СФЭ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Примеры вставки разрезов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4" name="TextShape 2"/>
          <p:cNvSpPr txBox="1"/>
          <p:nvPr/>
        </p:nvSpPr>
        <p:spPr>
          <a:xfrm>
            <a:off x="128880" y="1825560"/>
            <a:ext cx="11912760" cy="2089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Пусть заданы СФЭ , реализующие ФАЛ  и :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Оценка при отсутствии неэквивалентных МС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максимальный вес полного конуса по двум СФЭ.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Оценка без разбиения – 5.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95" name="Рисунок 3" descr=""/>
          <p:cNvPicPr/>
          <p:nvPr/>
        </p:nvPicPr>
        <p:blipFill>
          <a:blip r:embed="rId1"/>
          <a:stretch/>
        </p:blipFill>
        <p:spPr>
          <a:xfrm>
            <a:off x="1674000" y="3551400"/>
            <a:ext cx="4332240" cy="21150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796" name="Рисунок 4" descr=""/>
          <p:cNvPicPr/>
          <p:nvPr/>
        </p:nvPicPr>
        <p:blipFill>
          <a:blip r:embed="rId2"/>
          <a:stretch/>
        </p:blipFill>
        <p:spPr>
          <a:xfrm>
            <a:off x="6167880" y="3551400"/>
            <a:ext cx="4330800" cy="211032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797" name="CustomShape 3"/>
          <p:cNvSpPr/>
          <p:nvPr/>
        </p:nvSpPr>
        <p:spPr>
          <a:xfrm>
            <a:off x="5212080" y="3575520"/>
            <a:ext cx="4388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1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8" name="CustomShape 4"/>
          <p:cNvSpPr/>
          <p:nvPr/>
        </p:nvSpPr>
        <p:spPr>
          <a:xfrm>
            <a:off x="9704880" y="3533400"/>
            <a:ext cx="4388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1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9" name="CustomShape 5"/>
          <p:cNvSpPr/>
          <p:nvPr/>
        </p:nvSpPr>
        <p:spPr>
          <a:xfrm>
            <a:off x="5738040" y="437220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0" name="CustomShape 6"/>
          <p:cNvSpPr/>
          <p:nvPr/>
        </p:nvSpPr>
        <p:spPr>
          <a:xfrm>
            <a:off x="10230840" y="435996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1" name="CustomShape 7"/>
          <p:cNvSpPr/>
          <p:nvPr/>
        </p:nvSpPr>
        <p:spPr>
          <a:xfrm>
            <a:off x="6960240" y="5826960"/>
            <a:ext cx="1313280" cy="5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(o, o’)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2" name="CustomShape 8"/>
          <p:cNvSpPr/>
          <p:nvPr/>
        </p:nvSpPr>
        <p:spPr>
          <a:xfrm>
            <a:off x="1636200" y="5807520"/>
            <a:ext cx="737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3" name="CustomShape 9"/>
          <p:cNvSpPr/>
          <p:nvPr/>
        </p:nvSpPr>
        <p:spPr>
          <a:xfrm>
            <a:off x="6189840" y="5812560"/>
            <a:ext cx="693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МC: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План доклада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380880" y="1825560"/>
            <a:ext cx="1160100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Задача проверки эквивалентности и функциональной  коррекции для схем из функциональных элементов (СФЭ)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Формальная постановка задачи разбиения СФЭ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Алгоритмы предварительного глобального разбиения СФЭ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Алгоритмы локального разбиения СФЭ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Основные результаты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Примеры вставки разрезов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5" name="TextShape 2"/>
          <p:cNvSpPr txBox="1"/>
          <p:nvPr/>
        </p:nvSpPr>
        <p:spPr>
          <a:xfrm>
            <a:off x="128880" y="1825560"/>
            <a:ext cx="11912760" cy="2089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Оценка при отсутствии неэквивалентных МС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максимальный вес полного конуса по двум СФЭ.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Оценка данного решения – 4.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06" name="Рисунок 13" descr=""/>
          <p:cNvPicPr/>
          <p:nvPr/>
        </p:nvPicPr>
        <p:blipFill>
          <a:blip r:embed="rId1"/>
          <a:stretch/>
        </p:blipFill>
        <p:spPr>
          <a:xfrm>
            <a:off x="6164280" y="3018240"/>
            <a:ext cx="4332240" cy="211104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807" name="Рисунок 14" descr=""/>
          <p:cNvPicPr/>
          <p:nvPr/>
        </p:nvPicPr>
        <p:blipFill>
          <a:blip r:embed="rId2"/>
          <a:stretch/>
        </p:blipFill>
        <p:spPr>
          <a:xfrm>
            <a:off x="1679400" y="3018240"/>
            <a:ext cx="4332240" cy="21150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808" name="CustomShape 3"/>
          <p:cNvSpPr/>
          <p:nvPr/>
        </p:nvSpPr>
        <p:spPr>
          <a:xfrm>
            <a:off x="5145840" y="3042360"/>
            <a:ext cx="5180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1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9" name="CustomShape 4"/>
          <p:cNvSpPr/>
          <p:nvPr/>
        </p:nvSpPr>
        <p:spPr>
          <a:xfrm>
            <a:off x="9630720" y="3000960"/>
            <a:ext cx="5180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1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0" name="CustomShape 5"/>
          <p:cNvSpPr/>
          <p:nvPr/>
        </p:nvSpPr>
        <p:spPr>
          <a:xfrm>
            <a:off x="4293720" y="337248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1" name="CustomShape 6"/>
          <p:cNvSpPr/>
          <p:nvPr/>
        </p:nvSpPr>
        <p:spPr>
          <a:xfrm>
            <a:off x="8778600" y="336096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2" name="CustomShape 7"/>
          <p:cNvSpPr/>
          <p:nvPr/>
        </p:nvSpPr>
        <p:spPr>
          <a:xfrm>
            <a:off x="3429720" y="448236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3" name="CustomShape 8"/>
          <p:cNvSpPr/>
          <p:nvPr/>
        </p:nvSpPr>
        <p:spPr>
          <a:xfrm>
            <a:off x="7914600" y="448344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4" name="CustomShape 9"/>
          <p:cNvSpPr/>
          <p:nvPr/>
        </p:nvSpPr>
        <p:spPr>
          <a:xfrm>
            <a:off x="5733720" y="387684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5" name="CustomShape 10"/>
          <p:cNvSpPr/>
          <p:nvPr/>
        </p:nvSpPr>
        <p:spPr>
          <a:xfrm>
            <a:off x="10218600" y="386496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6" name="CustomShape 11"/>
          <p:cNvSpPr/>
          <p:nvPr/>
        </p:nvSpPr>
        <p:spPr>
          <a:xfrm>
            <a:off x="6960240" y="5286240"/>
            <a:ext cx="1313280" cy="5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(o, o’)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7" name="CustomShape 12"/>
          <p:cNvSpPr/>
          <p:nvPr/>
        </p:nvSpPr>
        <p:spPr>
          <a:xfrm>
            <a:off x="1636200" y="5266800"/>
            <a:ext cx="737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8" name="CustomShape 13"/>
          <p:cNvSpPr/>
          <p:nvPr/>
        </p:nvSpPr>
        <p:spPr>
          <a:xfrm>
            <a:off x="6189840" y="5271480"/>
            <a:ext cx="693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МC: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9" name="CustomShape 14"/>
          <p:cNvSpPr/>
          <p:nvPr/>
        </p:nvSpPr>
        <p:spPr>
          <a:xfrm>
            <a:off x="2437560" y="5304600"/>
            <a:ext cx="2361960" cy="11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(a, a’)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(b, b’)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(c, c’)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0" name="CustomShape 15"/>
          <p:cNvSpPr/>
          <p:nvPr/>
        </p:nvSpPr>
        <p:spPr>
          <a:xfrm>
            <a:off x="3503880" y="5302080"/>
            <a:ext cx="2361960" cy="155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(f, f’)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(g, g’)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1" name="CustomShape 16"/>
          <p:cNvSpPr/>
          <p:nvPr/>
        </p:nvSpPr>
        <p:spPr>
          <a:xfrm>
            <a:off x="8256240" y="5301360"/>
            <a:ext cx="2361960" cy="155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(f, f’)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(g, g’)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Примеры вставки разрезов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3" name="TextShape 2"/>
          <p:cNvSpPr txBox="1"/>
          <p:nvPr/>
        </p:nvSpPr>
        <p:spPr>
          <a:xfrm>
            <a:off x="128880" y="1825560"/>
            <a:ext cx="11912760" cy="2089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Пусть заданы СФЭ , реализующие ФАЛ  и :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Оценка при наличии неэквивалентных МС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суммарный вес полных конусов, вошедших в неэквивалентные МС.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Оценка без разбиения– 5 + 5 = 10.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24" name="Рисунок 23" descr=""/>
          <p:cNvPicPr/>
          <p:nvPr/>
        </p:nvPicPr>
        <p:blipFill>
          <a:blip r:embed="rId1"/>
          <a:stretch/>
        </p:blipFill>
        <p:spPr>
          <a:xfrm>
            <a:off x="1672200" y="3500280"/>
            <a:ext cx="4332240" cy="21150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825" name="Рисунок 30" descr=""/>
          <p:cNvPicPr/>
          <p:nvPr/>
        </p:nvPicPr>
        <p:blipFill>
          <a:blip r:embed="rId2"/>
          <a:stretch/>
        </p:blipFill>
        <p:spPr>
          <a:xfrm>
            <a:off x="6167880" y="3504240"/>
            <a:ext cx="4332240" cy="211104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826" name="CustomShape 3"/>
          <p:cNvSpPr/>
          <p:nvPr/>
        </p:nvSpPr>
        <p:spPr>
          <a:xfrm>
            <a:off x="5210280" y="3524760"/>
            <a:ext cx="4388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1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7" name="CustomShape 4"/>
          <p:cNvSpPr/>
          <p:nvPr/>
        </p:nvSpPr>
        <p:spPr>
          <a:xfrm>
            <a:off x="9706320" y="3486240"/>
            <a:ext cx="4388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1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8" name="CustomShape 5"/>
          <p:cNvSpPr/>
          <p:nvPr/>
        </p:nvSpPr>
        <p:spPr>
          <a:xfrm>
            <a:off x="5738040" y="432072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9" name="CustomShape 6"/>
          <p:cNvSpPr/>
          <p:nvPr/>
        </p:nvSpPr>
        <p:spPr>
          <a:xfrm>
            <a:off x="10234080" y="431208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0" name="CustomShape 7"/>
          <p:cNvSpPr/>
          <p:nvPr/>
        </p:nvSpPr>
        <p:spPr>
          <a:xfrm>
            <a:off x="6960240" y="5775480"/>
            <a:ext cx="1511640" cy="5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(o, o’)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1" name="CustomShape 8"/>
          <p:cNvSpPr/>
          <p:nvPr/>
        </p:nvSpPr>
        <p:spPr>
          <a:xfrm>
            <a:off x="1636200" y="5756040"/>
            <a:ext cx="737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2" name="CustomShape 9"/>
          <p:cNvSpPr/>
          <p:nvPr/>
        </p:nvSpPr>
        <p:spPr>
          <a:xfrm>
            <a:off x="6189840" y="5761080"/>
            <a:ext cx="693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МC: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3" name="CustomShape 10"/>
          <p:cNvSpPr/>
          <p:nvPr/>
        </p:nvSpPr>
        <p:spPr>
          <a:xfrm>
            <a:off x="2437560" y="5793840"/>
            <a:ext cx="2361960" cy="11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(a, a’)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(b, b’)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(c, c’)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Примеры вставки разрезов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5" name="TextShape 2"/>
          <p:cNvSpPr txBox="1"/>
          <p:nvPr/>
        </p:nvSpPr>
        <p:spPr>
          <a:xfrm>
            <a:off x="128880" y="1825560"/>
            <a:ext cx="11912760" cy="2089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Оценка при наличии неэквивалентных МС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суммарный вес полных конусов, вошедших в неэквивалентные МС.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Оценка данного решения – 2 + 2 = 4.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36" name="Рисунок 13" descr=""/>
          <p:cNvPicPr/>
          <p:nvPr/>
        </p:nvPicPr>
        <p:blipFill>
          <a:blip r:embed="rId1"/>
          <a:stretch/>
        </p:blipFill>
        <p:spPr>
          <a:xfrm>
            <a:off x="1670760" y="3011040"/>
            <a:ext cx="4332240" cy="21150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837" name="Рисунок 14" descr=""/>
          <p:cNvPicPr/>
          <p:nvPr/>
        </p:nvPicPr>
        <p:blipFill>
          <a:blip r:embed="rId2"/>
          <a:stretch/>
        </p:blipFill>
        <p:spPr>
          <a:xfrm>
            <a:off x="6167880" y="3015000"/>
            <a:ext cx="4332240" cy="211104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838" name="CustomShape 3"/>
          <p:cNvSpPr/>
          <p:nvPr/>
        </p:nvSpPr>
        <p:spPr>
          <a:xfrm>
            <a:off x="5133600" y="3035160"/>
            <a:ext cx="5180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1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9" name="CustomShape 4"/>
          <p:cNvSpPr/>
          <p:nvPr/>
        </p:nvSpPr>
        <p:spPr>
          <a:xfrm>
            <a:off x="9635400" y="2997000"/>
            <a:ext cx="5180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1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0" name="CustomShape 5"/>
          <p:cNvSpPr/>
          <p:nvPr/>
        </p:nvSpPr>
        <p:spPr>
          <a:xfrm>
            <a:off x="3253680" y="303516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1" name="CustomShape 6"/>
          <p:cNvSpPr/>
          <p:nvPr/>
        </p:nvSpPr>
        <p:spPr>
          <a:xfrm>
            <a:off x="7755120" y="303948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2" name="CustomShape 7"/>
          <p:cNvSpPr/>
          <p:nvPr/>
        </p:nvSpPr>
        <p:spPr>
          <a:xfrm>
            <a:off x="3253680" y="379764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3" name="CustomShape 8"/>
          <p:cNvSpPr/>
          <p:nvPr/>
        </p:nvSpPr>
        <p:spPr>
          <a:xfrm>
            <a:off x="7755120" y="378900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4" name="CustomShape 9"/>
          <p:cNvSpPr/>
          <p:nvPr/>
        </p:nvSpPr>
        <p:spPr>
          <a:xfrm>
            <a:off x="4281480" y="332316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5" name="CustomShape 10"/>
          <p:cNvSpPr/>
          <p:nvPr/>
        </p:nvSpPr>
        <p:spPr>
          <a:xfrm>
            <a:off x="8783280" y="335700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6" name="CustomShape 11"/>
          <p:cNvSpPr/>
          <p:nvPr/>
        </p:nvSpPr>
        <p:spPr>
          <a:xfrm>
            <a:off x="7918920" y="447948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7" name="CustomShape 12"/>
          <p:cNvSpPr/>
          <p:nvPr/>
        </p:nvSpPr>
        <p:spPr>
          <a:xfrm>
            <a:off x="3417480" y="447552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8" name="CustomShape 13"/>
          <p:cNvSpPr/>
          <p:nvPr/>
        </p:nvSpPr>
        <p:spPr>
          <a:xfrm>
            <a:off x="10223280" y="383148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9" name="CustomShape 14"/>
          <p:cNvSpPr/>
          <p:nvPr/>
        </p:nvSpPr>
        <p:spPr>
          <a:xfrm>
            <a:off x="5721840" y="382716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0" name="CustomShape 15"/>
          <p:cNvSpPr/>
          <p:nvPr/>
        </p:nvSpPr>
        <p:spPr>
          <a:xfrm>
            <a:off x="6960240" y="5286240"/>
            <a:ext cx="1296720" cy="5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(o, o’)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1" name="CustomShape 16"/>
          <p:cNvSpPr/>
          <p:nvPr/>
        </p:nvSpPr>
        <p:spPr>
          <a:xfrm>
            <a:off x="1636200" y="5266800"/>
            <a:ext cx="737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2" name="CustomShape 17"/>
          <p:cNvSpPr/>
          <p:nvPr/>
        </p:nvSpPr>
        <p:spPr>
          <a:xfrm>
            <a:off x="6189840" y="5271480"/>
            <a:ext cx="693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МC: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3" name="CustomShape 18"/>
          <p:cNvSpPr/>
          <p:nvPr/>
        </p:nvSpPr>
        <p:spPr>
          <a:xfrm>
            <a:off x="2437560" y="5304600"/>
            <a:ext cx="2361960" cy="11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(a, a’)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(b, b’)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(c, c’)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4" name="CustomShape 19"/>
          <p:cNvSpPr/>
          <p:nvPr/>
        </p:nvSpPr>
        <p:spPr>
          <a:xfrm>
            <a:off x="3503880" y="5302080"/>
            <a:ext cx="2361960" cy="155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(d, d’)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(e, e’)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(f, f’)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(g, g’)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5" name="CustomShape 20"/>
          <p:cNvSpPr/>
          <p:nvPr/>
        </p:nvSpPr>
        <p:spPr>
          <a:xfrm>
            <a:off x="8198280" y="5301360"/>
            <a:ext cx="2361960" cy="155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</a:t>
            </a: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(d, d’)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</a:t>
            </a: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(e, e’)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</a:t>
            </a: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(f, f’)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</a:t>
            </a: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(g, g’)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Соревнование «2015 CAD Contest at ICCAD»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Рассматриваемая задача разбиения СФЭ была предложена в качестве одной из задач соревнования по разработке алгоритмов автоматизации проектирования, проходящего под эгидой конференции International Conference on Computer-Aided Design (ICCAD 2015).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Решение задачи, предложенное авторами заняло первое место по результатам соревнования.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Алгоритмы предварительного глобального разбиения схем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разбиения СФЭ на максимальные деревья и на максимальные конусы без ветвления выходов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предварительное обнаружение эквивалентности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Алгоритмы локального разбиения схем. Алгоритм разбиения на отдельные элементы.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1" name="CustomShape 2"/>
          <p:cNvSpPr/>
          <p:nvPr/>
        </p:nvSpPr>
        <p:spPr>
          <a:xfrm>
            <a:off x="299880" y="2511360"/>
            <a:ext cx="5331600" cy="374724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2" name="CustomShape 3"/>
          <p:cNvSpPr/>
          <p:nvPr/>
        </p:nvSpPr>
        <p:spPr>
          <a:xfrm>
            <a:off x="1776960" y="3457800"/>
            <a:ext cx="402480" cy="40248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3" name="Line 4"/>
          <p:cNvSpPr/>
          <p:nvPr/>
        </p:nvSpPr>
        <p:spPr>
          <a:xfrm>
            <a:off x="1647720" y="352584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4" name="Line 5"/>
          <p:cNvSpPr/>
          <p:nvPr/>
        </p:nvSpPr>
        <p:spPr>
          <a:xfrm>
            <a:off x="1647720" y="378864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5" name="Line 6"/>
          <p:cNvSpPr/>
          <p:nvPr/>
        </p:nvSpPr>
        <p:spPr>
          <a:xfrm>
            <a:off x="2179440" y="364788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6" name="CustomShape 7"/>
          <p:cNvSpPr/>
          <p:nvPr/>
        </p:nvSpPr>
        <p:spPr>
          <a:xfrm>
            <a:off x="3846960" y="4524840"/>
            <a:ext cx="402480" cy="40248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7" name="Line 8"/>
          <p:cNvSpPr/>
          <p:nvPr/>
        </p:nvSpPr>
        <p:spPr>
          <a:xfrm>
            <a:off x="3717720" y="45925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8" name="Line 9"/>
          <p:cNvSpPr/>
          <p:nvPr/>
        </p:nvSpPr>
        <p:spPr>
          <a:xfrm>
            <a:off x="3717720" y="48553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9" name="Line 10"/>
          <p:cNvSpPr/>
          <p:nvPr/>
        </p:nvSpPr>
        <p:spPr>
          <a:xfrm>
            <a:off x="4249440" y="4714920"/>
            <a:ext cx="12924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0" name="Line 11"/>
          <p:cNvSpPr/>
          <p:nvPr/>
        </p:nvSpPr>
        <p:spPr>
          <a:xfrm>
            <a:off x="3717720" y="47149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1" name="CustomShape 12"/>
          <p:cNvSpPr/>
          <p:nvPr/>
        </p:nvSpPr>
        <p:spPr>
          <a:xfrm>
            <a:off x="1626480" y="4599720"/>
            <a:ext cx="520920" cy="390600"/>
          </a:xfrm>
          <a:custGeom>
            <a:avLst/>
            <a:gdLst/>
            <a:ahLst/>
            <a:rect l="l" t="t" r="r" b="b"/>
            <a:pathLst>
              <a:path w="1181101" h="885826">
                <a:moveTo>
                  <a:pt x="0" y="0"/>
                </a:moveTo>
                <a:lnTo>
                  <a:pt x="442913" y="0"/>
                </a:lnTo>
                <a:cubicBezTo>
                  <a:pt x="687527" y="0"/>
                  <a:pt x="1181101" y="182424"/>
                  <a:pt x="1181101" y="427038"/>
                </a:cubicBezTo>
                <a:cubicBezTo>
                  <a:pt x="1181101" y="671652"/>
                  <a:pt x="687527" y="885826"/>
                  <a:pt x="442913" y="885826"/>
                </a:cubicBezTo>
                <a:lnTo>
                  <a:pt x="0" y="885825"/>
                </a:lnTo>
                <a:cubicBezTo>
                  <a:pt x="463550" y="523875"/>
                  <a:pt x="374650" y="304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2" name="Line 13"/>
          <p:cNvSpPr/>
          <p:nvPr/>
        </p:nvSpPr>
        <p:spPr>
          <a:xfrm>
            <a:off x="1561680" y="46645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3" name="Line 14"/>
          <p:cNvSpPr/>
          <p:nvPr/>
        </p:nvSpPr>
        <p:spPr>
          <a:xfrm>
            <a:off x="1561680" y="49273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4" name="CustomShape 15"/>
          <p:cNvSpPr/>
          <p:nvPr/>
        </p:nvSpPr>
        <p:spPr>
          <a:xfrm>
            <a:off x="3196800" y="3789000"/>
            <a:ext cx="520920" cy="390600"/>
          </a:xfrm>
          <a:custGeom>
            <a:avLst/>
            <a:gdLst/>
            <a:ahLst/>
            <a:rect l="l" t="t" r="r" b="b"/>
            <a:pathLst>
              <a:path w="1181101" h="885826">
                <a:moveTo>
                  <a:pt x="0" y="0"/>
                </a:moveTo>
                <a:lnTo>
                  <a:pt x="442913" y="0"/>
                </a:lnTo>
                <a:cubicBezTo>
                  <a:pt x="687527" y="0"/>
                  <a:pt x="1181101" y="182424"/>
                  <a:pt x="1181101" y="427038"/>
                </a:cubicBezTo>
                <a:cubicBezTo>
                  <a:pt x="1181101" y="671652"/>
                  <a:pt x="687527" y="885826"/>
                  <a:pt x="442913" y="885826"/>
                </a:cubicBezTo>
                <a:lnTo>
                  <a:pt x="0" y="885825"/>
                </a:lnTo>
                <a:cubicBezTo>
                  <a:pt x="463550" y="523875"/>
                  <a:pt x="374650" y="304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5" name="Line 16"/>
          <p:cNvSpPr/>
          <p:nvPr/>
        </p:nvSpPr>
        <p:spPr>
          <a:xfrm>
            <a:off x="3132000" y="385380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6" name="Line 17"/>
          <p:cNvSpPr/>
          <p:nvPr/>
        </p:nvSpPr>
        <p:spPr>
          <a:xfrm>
            <a:off x="3132000" y="411660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7" name="Line 18"/>
          <p:cNvSpPr/>
          <p:nvPr/>
        </p:nvSpPr>
        <p:spPr>
          <a:xfrm>
            <a:off x="3199680" y="39841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8" name="CustomShape 19"/>
          <p:cNvSpPr/>
          <p:nvPr/>
        </p:nvSpPr>
        <p:spPr>
          <a:xfrm>
            <a:off x="4119480" y="1988640"/>
            <a:ext cx="5180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1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9" name="CustomShape 20"/>
          <p:cNvSpPr/>
          <p:nvPr/>
        </p:nvSpPr>
        <p:spPr>
          <a:xfrm>
            <a:off x="8620920" y="1950480"/>
            <a:ext cx="5180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1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0" name="CustomShape 21"/>
          <p:cNvSpPr/>
          <p:nvPr/>
        </p:nvSpPr>
        <p:spPr>
          <a:xfrm>
            <a:off x="6483600" y="2492640"/>
            <a:ext cx="5331600" cy="374724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1" name="CustomShape 22"/>
          <p:cNvSpPr/>
          <p:nvPr/>
        </p:nvSpPr>
        <p:spPr>
          <a:xfrm>
            <a:off x="7815600" y="3457800"/>
            <a:ext cx="402480" cy="40248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2" name="Line 23"/>
          <p:cNvSpPr/>
          <p:nvPr/>
        </p:nvSpPr>
        <p:spPr>
          <a:xfrm>
            <a:off x="7686360" y="352584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3" name="Line 24"/>
          <p:cNvSpPr/>
          <p:nvPr/>
        </p:nvSpPr>
        <p:spPr>
          <a:xfrm>
            <a:off x="7686360" y="378864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4" name="Line 25"/>
          <p:cNvSpPr/>
          <p:nvPr/>
        </p:nvSpPr>
        <p:spPr>
          <a:xfrm>
            <a:off x="8218080" y="364788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5" name="CustomShape 26"/>
          <p:cNvSpPr/>
          <p:nvPr/>
        </p:nvSpPr>
        <p:spPr>
          <a:xfrm>
            <a:off x="9885600" y="4524840"/>
            <a:ext cx="402480" cy="40248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6" name="Line 27"/>
          <p:cNvSpPr/>
          <p:nvPr/>
        </p:nvSpPr>
        <p:spPr>
          <a:xfrm>
            <a:off x="9756360" y="45925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7" name="Line 28"/>
          <p:cNvSpPr/>
          <p:nvPr/>
        </p:nvSpPr>
        <p:spPr>
          <a:xfrm>
            <a:off x="9756360" y="48553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8" name="Line 29"/>
          <p:cNvSpPr/>
          <p:nvPr/>
        </p:nvSpPr>
        <p:spPr>
          <a:xfrm>
            <a:off x="10288080" y="4714920"/>
            <a:ext cx="12924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9" name="Line 30"/>
          <p:cNvSpPr/>
          <p:nvPr/>
        </p:nvSpPr>
        <p:spPr>
          <a:xfrm>
            <a:off x="9756360" y="47149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0" name="CustomShape 31"/>
          <p:cNvSpPr/>
          <p:nvPr/>
        </p:nvSpPr>
        <p:spPr>
          <a:xfrm>
            <a:off x="7665120" y="4599720"/>
            <a:ext cx="520920" cy="390600"/>
          </a:xfrm>
          <a:custGeom>
            <a:avLst/>
            <a:gdLst/>
            <a:ahLst/>
            <a:rect l="l" t="t" r="r" b="b"/>
            <a:pathLst>
              <a:path w="1181101" h="885826">
                <a:moveTo>
                  <a:pt x="0" y="0"/>
                </a:moveTo>
                <a:lnTo>
                  <a:pt x="442913" y="0"/>
                </a:lnTo>
                <a:cubicBezTo>
                  <a:pt x="687527" y="0"/>
                  <a:pt x="1181101" y="182424"/>
                  <a:pt x="1181101" y="427038"/>
                </a:cubicBezTo>
                <a:cubicBezTo>
                  <a:pt x="1181101" y="671652"/>
                  <a:pt x="687527" y="885826"/>
                  <a:pt x="442913" y="885826"/>
                </a:cubicBezTo>
                <a:lnTo>
                  <a:pt x="0" y="885825"/>
                </a:lnTo>
                <a:cubicBezTo>
                  <a:pt x="463550" y="523875"/>
                  <a:pt x="374650" y="304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1" name="Line 32"/>
          <p:cNvSpPr/>
          <p:nvPr/>
        </p:nvSpPr>
        <p:spPr>
          <a:xfrm>
            <a:off x="7600320" y="46645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2" name="Line 33"/>
          <p:cNvSpPr/>
          <p:nvPr/>
        </p:nvSpPr>
        <p:spPr>
          <a:xfrm>
            <a:off x="7600320" y="49273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3" name="CustomShape 34"/>
          <p:cNvSpPr/>
          <p:nvPr/>
        </p:nvSpPr>
        <p:spPr>
          <a:xfrm>
            <a:off x="10230480" y="2972520"/>
            <a:ext cx="151200" cy="399600"/>
          </a:xfrm>
          <a:custGeom>
            <a:avLst/>
            <a:gdLst/>
            <a:ahLst/>
            <a:rect l="l" t="t" r="r" b="b"/>
            <a:pathLst>
              <a:path w="328619" h="866774">
                <a:moveTo>
                  <a:pt x="7145" y="0"/>
                </a:moveTo>
                <a:cubicBezTo>
                  <a:pt x="159941" y="140295"/>
                  <a:pt x="329804" y="274637"/>
                  <a:pt x="328613" y="419099"/>
                </a:cubicBezTo>
                <a:cubicBezTo>
                  <a:pt x="327422" y="563561"/>
                  <a:pt x="159146" y="711000"/>
                  <a:pt x="0" y="86677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4" name="CustomShape 35"/>
          <p:cNvSpPr/>
          <p:nvPr/>
        </p:nvSpPr>
        <p:spPr>
          <a:xfrm>
            <a:off x="10288440" y="2970000"/>
            <a:ext cx="544320" cy="408240"/>
          </a:xfrm>
          <a:custGeom>
            <a:avLst/>
            <a:gdLst/>
            <a:ahLst/>
            <a:rect l="l" t="t" r="r" b="b"/>
            <a:pathLst>
              <a:path w="1181101" h="885826">
                <a:moveTo>
                  <a:pt x="0" y="0"/>
                </a:moveTo>
                <a:lnTo>
                  <a:pt x="442913" y="0"/>
                </a:lnTo>
                <a:cubicBezTo>
                  <a:pt x="687527" y="0"/>
                  <a:pt x="1181101" y="182424"/>
                  <a:pt x="1181101" y="427038"/>
                </a:cubicBezTo>
                <a:cubicBezTo>
                  <a:pt x="1181101" y="671652"/>
                  <a:pt x="687527" y="885826"/>
                  <a:pt x="442913" y="885826"/>
                </a:cubicBezTo>
                <a:lnTo>
                  <a:pt x="0" y="885825"/>
                </a:lnTo>
                <a:cubicBezTo>
                  <a:pt x="463550" y="523875"/>
                  <a:pt x="374650" y="304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5" name="Line 36"/>
          <p:cNvSpPr/>
          <p:nvPr/>
        </p:nvSpPr>
        <p:spPr>
          <a:xfrm>
            <a:off x="10159200" y="303120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6" name="Line 37"/>
          <p:cNvSpPr/>
          <p:nvPr/>
        </p:nvSpPr>
        <p:spPr>
          <a:xfrm>
            <a:off x="10168560" y="3294000"/>
            <a:ext cx="12924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7" name="CustomShape 38"/>
          <p:cNvSpPr/>
          <p:nvPr/>
        </p:nvSpPr>
        <p:spPr>
          <a:xfrm>
            <a:off x="9009000" y="3854160"/>
            <a:ext cx="402480" cy="40248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8" name="Line 39"/>
          <p:cNvSpPr/>
          <p:nvPr/>
        </p:nvSpPr>
        <p:spPr>
          <a:xfrm>
            <a:off x="8880120" y="392184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9" name="Line 40"/>
          <p:cNvSpPr/>
          <p:nvPr/>
        </p:nvSpPr>
        <p:spPr>
          <a:xfrm>
            <a:off x="8880120" y="418464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0" name="Line 41"/>
          <p:cNvSpPr/>
          <p:nvPr/>
        </p:nvSpPr>
        <p:spPr>
          <a:xfrm>
            <a:off x="9411840" y="404424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1" name="Line 42"/>
          <p:cNvSpPr/>
          <p:nvPr/>
        </p:nvSpPr>
        <p:spPr>
          <a:xfrm>
            <a:off x="8880120" y="401076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2" name="Line 43"/>
          <p:cNvSpPr/>
          <p:nvPr/>
        </p:nvSpPr>
        <p:spPr>
          <a:xfrm>
            <a:off x="8880120" y="409356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Алгоритмы локального разбиения схем. Алгоритм разбиения на отдельные элементы.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4" name="CustomShape 2"/>
          <p:cNvSpPr/>
          <p:nvPr/>
        </p:nvSpPr>
        <p:spPr>
          <a:xfrm>
            <a:off x="299880" y="2511360"/>
            <a:ext cx="5331600" cy="374724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5" name="CustomShape 3"/>
          <p:cNvSpPr/>
          <p:nvPr/>
        </p:nvSpPr>
        <p:spPr>
          <a:xfrm>
            <a:off x="3846960" y="4524840"/>
            <a:ext cx="402480" cy="40248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6" name="Line 4"/>
          <p:cNvSpPr/>
          <p:nvPr/>
        </p:nvSpPr>
        <p:spPr>
          <a:xfrm>
            <a:off x="3717720" y="45925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7" name="Line 5"/>
          <p:cNvSpPr/>
          <p:nvPr/>
        </p:nvSpPr>
        <p:spPr>
          <a:xfrm>
            <a:off x="3717720" y="48553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8" name="Line 6"/>
          <p:cNvSpPr/>
          <p:nvPr/>
        </p:nvSpPr>
        <p:spPr>
          <a:xfrm>
            <a:off x="4249440" y="4714920"/>
            <a:ext cx="12924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9" name="Line 7"/>
          <p:cNvSpPr/>
          <p:nvPr/>
        </p:nvSpPr>
        <p:spPr>
          <a:xfrm>
            <a:off x="3717720" y="47149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0" name="CustomShape 8"/>
          <p:cNvSpPr/>
          <p:nvPr/>
        </p:nvSpPr>
        <p:spPr>
          <a:xfrm>
            <a:off x="1626480" y="4599720"/>
            <a:ext cx="520920" cy="390600"/>
          </a:xfrm>
          <a:custGeom>
            <a:avLst/>
            <a:gdLst/>
            <a:ahLst/>
            <a:rect l="l" t="t" r="r" b="b"/>
            <a:pathLst>
              <a:path w="1181101" h="885826">
                <a:moveTo>
                  <a:pt x="0" y="0"/>
                </a:moveTo>
                <a:lnTo>
                  <a:pt x="442913" y="0"/>
                </a:lnTo>
                <a:cubicBezTo>
                  <a:pt x="687527" y="0"/>
                  <a:pt x="1181101" y="182424"/>
                  <a:pt x="1181101" y="427038"/>
                </a:cubicBezTo>
                <a:cubicBezTo>
                  <a:pt x="1181101" y="671652"/>
                  <a:pt x="687527" y="885826"/>
                  <a:pt x="442913" y="885826"/>
                </a:cubicBezTo>
                <a:lnTo>
                  <a:pt x="0" y="885825"/>
                </a:lnTo>
                <a:cubicBezTo>
                  <a:pt x="463550" y="523875"/>
                  <a:pt x="374650" y="304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1" name="Line 9"/>
          <p:cNvSpPr/>
          <p:nvPr/>
        </p:nvSpPr>
        <p:spPr>
          <a:xfrm>
            <a:off x="1561680" y="46645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2" name="Line 10"/>
          <p:cNvSpPr/>
          <p:nvPr/>
        </p:nvSpPr>
        <p:spPr>
          <a:xfrm>
            <a:off x="1561680" y="49273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3" name="CustomShape 11"/>
          <p:cNvSpPr/>
          <p:nvPr/>
        </p:nvSpPr>
        <p:spPr>
          <a:xfrm>
            <a:off x="3196800" y="3789000"/>
            <a:ext cx="520920" cy="390600"/>
          </a:xfrm>
          <a:custGeom>
            <a:avLst/>
            <a:gdLst/>
            <a:ahLst/>
            <a:rect l="l" t="t" r="r" b="b"/>
            <a:pathLst>
              <a:path w="1181101" h="885826">
                <a:moveTo>
                  <a:pt x="0" y="0"/>
                </a:moveTo>
                <a:lnTo>
                  <a:pt x="442913" y="0"/>
                </a:lnTo>
                <a:cubicBezTo>
                  <a:pt x="687527" y="0"/>
                  <a:pt x="1181101" y="182424"/>
                  <a:pt x="1181101" y="427038"/>
                </a:cubicBezTo>
                <a:cubicBezTo>
                  <a:pt x="1181101" y="671652"/>
                  <a:pt x="687527" y="885826"/>
                  <a:pt x="442913" y="885826"/>
                </a:cubicBezTo>
                <a:lnTo>
                  <a:pt x="0" y="885825"/>
                </a:lnTo>
                <a:cubicBezTo>
                  <a:pt x="463550" y="523875"/>
                  <a:pt x="374650" y="304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4" name="Line 12"/>
          <p:cNvSpPr/>
          <p:nvPr/>
        </p:nvSpPr>
        <p:spPr>
          <a:xfrm>
            <a:off x="3132000" y="385380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5" name="Line 13"/>
          <p:cNvSpPr/>
          <p:nvPr/>
        </p:nvSpPr>
        <p:spPr>
          <a:xfrm>
            <a:off x="3132000" y="411660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6" name="Line 14"/>
          <p:cNvSpPr/>
          <p:nvPr/>
        </p:nvSpPr>
        <p:spPr>
          <a:xfrm>
            <a:off x="3199680" y="39841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7" name="CustomShape 15"/>
          <p:cNvSpPr/>
          <p:nvPr/>
        </p:nvSpPr>
        <p:spPr>
          <a:xfrm>
            <a:off x="4119480" y="1988640"/>
            <a:ext cx="5180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1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8" name="CustomShape 16"/>
          <p:cNvSpPr/>
          <p:nvPr/>
        </p:nvSpPr>
        <p:spPr>
          <a:xfrm>
            <a:off x="8620920" y="1950480"/>
            <a:ext cx="5180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1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9" name="CustomShape 17"/>
          <p:cNvSpPr/>
          <p:nvPr/>
        </p:nvSpPr>
        <p:spPr>
          <a:xfrm>
            <a:off x="6483600" y="2492640"/>
            <a:ext cx="5331600" cy="374724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0" name="CustomShape 18"/>
          <p:cNvSpPr/>
          <p:nvPr/>
        </p:nvSpPr>
        <p:spPr>
          <a:xfrm>
            <a:off x="9885600" y="4524840"/>
            <a:ext cx="402480" cy="40248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1" name="Line 19"/>
          <p:cNvSpPr/>
          <p:nvPr/>
        </p:nvSpPr>
        <p:spPr>
          <a:xfrm>
            <a:off x="9756360" y="45925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2" name="Line 20"/>
          <p:cNvSpPr/>
          <p:nvPr/>
        </p:nvSpPr>
        <p:spPr>
          <a:xfrm>
            <a:off x="9756360" y="48553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3" name="Line 21"/>
          <p:cNvSpPr/>
          <p:nvPr/>
        </p:nvSpPr>
        <p:spPr>
          <a:xfrm>
            <a:off x="10288080" y="4714920"/>
            <a:ext cx="12924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4" name="Line 22"/>
          <p:cNvSpPr/>
          <p:nvPr/>
        </p:nvSpPr>
        <p:spPr>
          <a:xfrm>
            <a:off x="9756360" y="47149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5" name="CustomShape 23"/>
          <p:cNvSpPr/>
          <p:nvPr/>
        </p:nvSpPr>
        <p:spPr>
          <a:xfrm>
            <a:off x="7665120" y="4599720"/>
            <a:ext cx="520920" cy="390600"/>
          </a:xfrm>
          <a:custGeom>
            <a:avLst/>
            <a:gdLst/>
            <a:ahLst/>
            <a:rect l="l" t="t" r="r" b="b"/>
            <a:pathLst>
              <a:path w="1181101" h="885826">
                <a:moveTo>
                  <a:pt x="0" y="0"/>
                </a:moveTo>
                <a:lnTo>
                  <a:pt x="442913" y="0"/>
                </a:lnTo>
                <a:cubicBezTo>
                  <a:pt x="687527" y="0"/>
                  <a:pt x="1181101" y="182424"/>
                  <a:pt x="1181101" y="427038"/>
                </a:cubicBezTo>
                <a:cubicBezTo>
                  <a:pt x="1181101" y="671652"/>
                  <a:pt x="687527" y="885826"/>
                  <a:pt x="442913" y="885826"/>
                </a:cubicBezTo>
                <a:lnTo>
                  <a:pt x="0" y="885825"/>
                </a:lnTo>
                <a:cubicBezTo>
                  <a:pt x="463550" y="523875"/>
                  <a:pt x="374650" y="304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6" name="Line 24"/>
          <p:cNvSpPr/>
          <p:nvPr/>
        </p:nvSpPr>
        <p:spPr>
          <a:xfrm>
            <a:off x="7600320" y="46645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7" name="Line 25"/>
          <p:cNvSpPr/>
          <p:nvPr/>
        </p:nvSpPr>
        <p:spPr>
          <a:xfrm>
            <a:off x="7600320" y="49273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8" name="CustomShape 26"/>
          <p:cNvSpPr/>
          <p:nvPr/>
        </p:nvSpPr>
        <p:spPr>
          <a:xfrm>
            <a:off x="10288440" y="2970000"/>
            <a:ext cx="544320" cy="408240"/>
          </a:xfrm>
          <a:custGeom>
            <a:avLst/>
            <a:gdLst/>
            <a:ahLst/>
            <a:rect l="l" t="t" r="r" b="b"/>
            <a:pathLst>
              <a:path w="1181101" h="885826">
                <a:moveTo>
                  <a:pt x="0" y="0"/>
                </a:moveTo>
                <a:lnTo>
                  <a:pt x="442913" y="0"/>
                </a:lnTo>
                <a:cubicBezTo>
                  <a:pt x="687527" y="0"/>
                  <a:pt x="1181101" y="182424"/>
                  <a:pt x="1181101" y="427038"/>
                </a:cubicBezTo>
                <a:cubicBezTo>
                  <a:pt x="1181101" y="671652"/>
                  <a:pt x="687527" y="885826"/>
                  <a:pt x="442913" y="885826"/>
                </a:cubicBezTo>
                <a:lnTo>
                  <a:pt x="0" y="885825"/>
                </a:lnTo>
                <a:cubicBezTo>
                  <a:pt x="463550" y="523875"/>
                  <a:pt x="374650" y="304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9" name="CustomShape 27"/>
          <p:cNvSpPr/>
          <p:nvPr/>
        </p:nvSpPr>
        <p:spPr>
          <a:xfrm>
            <a:off x="10230480" y="2972520"/>
            <a:ext cx="151200" cy="399600"/>
          </a:xfrm>
          <a:custGeom>
            <a:avLst/>
            <a:gdLst/>
            <a:ahLst/>
            <a:rect l="l" t="t" r="r" b="b"/>
            <a:pathLst>
              <a:path w="328619" h="866774">
                <a:moveTo>
                  <a:pt x="7145" y="0"/>
                </a:moveTo>
                <a:cubicBezTo>
                  <a:pt x="159941" y="140295"/>
                  <a:pt x="329804" y="274637"/>
                  <a:pt x="328613" y="419099"/>
                </a:cubicBezTo>
                <a:cubicBezTo>
                  <a:pt x="327422" y="563561"/>
                  <a:pt x="159146" y="711000"/>
                  <a:pt x="0" y="86677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0" name="Line 28"/>
          <p:cNvSpPr/>
          <p:nvPr/>
        </p:nvSpPr>
        <p:spPr>
          <a:xfrm>
            <a:off x="10159200" y="303120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1" name="Line 29"/>
          <p:cNvSpPr/>
          <p:nvPr/>
        </p:nvSpPr>
        <p:spPr>
          <a:xfrm>
            <a:off x="10168560" y="3294000"/>
            <a:ext cx="12924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2" name="CustomShape 30"/>
          <p:cNvSpPr/>
          <p:nvPr/>
        </p:nvSpPr>
        <p:spPr>
          <a:xfrm>
            <a:off x="9009000" y="3854160"/>
            <a:ext cx="402480" cy="40248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3" name="Line 31"/>
          <p:cNvSpPr/>
          <p:nvPr/>
        </p:nvSpPr>
        <p:spPr>
          <a:xfrm>
            <a:off x="8880120" y="392184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4" name="Line 32"/>
          <p:cNvSpPr/>
          <p:nvPr/>
        </p:nvSpPr>
        <p:spPr>
          <a:xfrm>
            <a:off x="8880120" y="418464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5" name="Line 33"/>
          <p:cNvSpPr/>
          <p:nvPr/>
        </p:nvSpPr>
        <p:spPr>
          <a:xfrm>
            <a:off x="9411840" y="404424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6" name="Line 34"/>
          <p:cNvSpPr/>
          <p:nvPr/>
        </p:nvSpPr>
        <p:spPr>
          <a:xfrm>
            <a:off x="8880120" y="401076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7" name="Line 35"/>
          <p:cNvSpPr/>
          <p:nvPr/>
        </p:nvSpPr>
        <p:spPr>
          <a:xfrm>
            <a:off x="8880120" y="409356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8" name="CustomShape 36"/>
          <p:cNvSpPr/>
          <p:nvPr/>
        </p:nvSpPr>
        <p:spPr>
          <a:xfrm>
            <a:off x="1776960" y="3457800"/>
            <a:ext cx="402480" cy="40248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9" name="Line 37"/>
          <p:cNvSpPr/>
          <p:nvPr/>
        </p:nvSpPr>
        <p:spPr>
          <a:xfrm>
            <a:off x="1647720" y="352584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0" name="Line 38"/>
          <p:cNvSpPr/>
          <p:nvPr/>
        </p:nvSpPr>
        <p:spPr>
          <a:xfrm>
            <a:off x="1647720" y="378864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1" name="Line 39"/>
          <p:cNvSpPr/>
          <p:nvPr/>
        </p:nvSpPr>
        <p:spPr>
          <a:xfrm>
            <a:off x="2179440" y="364788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2" name="CustomShape 40"/>
          <p:cNvSpPr/>
          <p:nvPr/>
        </p:nvSpPr>
        <p:spPr>
          <a:xfrm>
            <a:off x="1674000" y="3488040"/>
            <a:ext cx="75960" cy="75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3" name="Line 41"/>
          <p:cNvSpPr/>
          <p:nvPr/>
        </p:nvSpPr>
        <p:spPr>
          <a:xfrm>
            <a:off x="1674360" y="3488400"/>
            <a:ext cx="75960" cy="75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4" name="CustomShape 42"/>
          <p:cNvSpPr/>
          <p:nvPr/>
        </p:nvSpPr>
        <p:spPr>
          <a:xfrm>
            <a:off x="1674000" y="3754800"/>
            <a:ext cx="75960" cy="7596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5" name="Line 43"/>
          <p:cNvSpPr/>
          <p:nvPr/>
        </p:nvSpPr>
        <p:spPr>
          <a:xfrm>
            <a:off x="1674360" y="3755520"/>
            <a:ext cx="75960" cy="75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6" name="CustomShape 44"/>
          <p:cNvSpPr/>
          <p:nvPr/>
        </p:nvSpPr>
        <p:spPr>
          <a:xfrm>
            <a:off x="2194920" y="3610080"/>
            <a:ext cx="75960" cy="759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7" name="Line 45"/>
          <p:cNvSpPr/>
          <p:nvPr/>
        </p:nvSpPr>
        <p:spPr>
          <a:xfrm>
            <a:off x="2194920" y="3610440"/>
            <a:ext cx="76320" cy="75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8" name="CustomShape 46"/>
          <p:cNvSpPr/>
          <p:nvPr/>
        </p:nvSpPr>
        <p:spPr>
          <a:xfrm>
            <a:off x="7724160" y="3351960"/>
            <a:ext cx="402480" cy="40248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9" name="Line 47"/>
          <p:cNvSpPr/>
          <p:nvPr/>
        </p:nvSpPr>
        <p:spPr>
          <a:xfrm>
            <a:off x="7594920" y="342000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0" name="Line 48"/>
          <p:cNvSpPr/>
          <p:nvPr/>
        </p:nvSpPr>
        <p:spPr>
          <a:xfrm>
            <a:off x="7594920" y="368280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1" name="Line 49"/>
          <p:cNvSpPr/>
          <p:nvPr/>
        </p:nvSpPr>
        <p:spPr>
          <a:xfrm>
            <a:off x="8126640" y="3542040"/>
            <a:ext cx="12924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2" name="CustomShape 50"/>
          <p:cNvSpPr/>
          <p:nvPr/>
        </p:nvSpPr>
        <p:spPr>
          <a:xfrm>
            <a:off x="7621560" y="3381840"/>
            <a:ext cx="75960" cy="75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3" name="Line 51"/>
          <p:cNvSpPr/>
          <p:nvPr/>
        </p:nvSpPr>
        <p:spPr>
          <a:xfrm>
            <a:off x="7621560" y="3382560"/>
            <a:ext cx="76320" cy="75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4" name="CustomShape 52"/>
          <p:cNvSpPr/>
          <p:nvPr/>
        </p:nvSpPr>
        <p:spPr>
          <a:xfrm>
            <a:off x="7621560" y="3648960"/>
            <a:ext cx="75960" cy="7596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5" name="Line 53"/>
          <p:cNvSpPr/>
          <p:nvPr/>
        </p:nvSpPr>
        <p:spPr>
          <a:xfrm>
            <a:off x="7621560" y="3649680"/>
            <a:ext cx="76320" cy="75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6" name="CustomShape 54"/>
          <p:cNvSpPr/>
          <p:nvPr/>
        </p:nvSpPr>
        <p:spPr>
          <a:xfrm>
            <a:off x="8142120" y="3503880"/>
            <a:ext cx="75960" cy="759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7" name="Line 55"/>
          <p:cNvSpPr/>
          <p:nvPr/>
        </p:nvSpPr>
        <p:spPr>
          <a:xfrm>
            <a:off x="8142480" y="3504600"/>
            <a:ext cx="75960" cy="75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8" name="Рисунок 5" descr=""/>
          <p:cNvPicPr/>
          <p:nvPr/>
        </p:nvPicPr>
        <p:blipFill>
          <a:blip r:embed="rId1"/>
          <a:stretch/>
        </p:blipFill>
        <p:spPr>
          <a:xfrm>
            <a:off x="2110320" y="2362320"/>
            <a:ext cx="8000640" cy="4495320"/>
          </a:xfrm>
          <a:prstGeom prst="rect">
            <a:avLst/>
          </a:prstGeom>
          <a:ln>
            <a:noFill/>
          </a:ln>
        </p:spPr>
      </p:pic>
      <p:sp>
        <p:nvSpPr>
          <p:cNvPr id="95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Алгоритмы локального разбиения схем. Алгоритм разбиения на отдельные элементы.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0" name="CustomShape 2"/>
          <p:cNvSpPr/>
          <p:nvPr/>
        </p:nvSpPr>
        <p:spPr>
          <a:xfrm>
            <a:off x="5350680" y="3719160"/>
            <a:ext cx="520920" cy="390600"/>
          </a:xfrm>
          <a:custGeom>
            <a:avLst/>
            <a:gdLst/>
            <a:ahLst/>
            <a:rect l="l" t="t" r="r" b="b"/>
            <a:pathLst>
              <a:path w="1181101" h="885826">
                <a:moveTo>
                  <a:pt x="0" y="0"/>
                </a:moveTo>
                <a:lnTo>
                  <a:pt x="442913" y="0"/>
                </a:lnTo>
                <a:cubicBezTo>
                  <a:pt x="687527" y="0"/>
                  <a:pt x="1181101" y="182424"/>
                  <a:pt x="1181101" y="427038"/>
                </a:cubicBezTo>
                <a:cubicBezTo>
                  <a:pt x="1181101" y="671652"/>
                  <a:pt x="687527" y="885826"/>
                  <a:pt x="442913" y="885826"/>
                </a:cubicBezTo>
                <a:lnTo>
                  <a:pt x="0" y="885825"/>
                </a:lnTo>
                <a:cubicBezTo>
                  <a:pt x="463550" y="523875"/>
                  <a:pt x="374650" y="304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1" name="Line 3"/>
          <p:cNvSpPr/>
          <p:nvPr/>
        </p:nvSpPr>
        <p:spPr>
          <a:xfrm>
            <a:off x="5285880" y="378396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2" name="Line 4"/>
          <p:cNvSpPr/>
          <p:nvPr/>
        </p:nvSpPr>
        <p:spPr>
          <a:xfrm>
            <a:off x="5285880" y="404676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3" name="CustomShape 5"/>
          <p:cNvSpPr/>
          <p:nvPr/>
        </p:nvSpPr>
        <p:spPr>
          <a:xfrm>
            <a:off x="2701440" y="3529080"/>
            <a:ext cx="520920" cy="390600"/>
          </a:xfrm>
          <a:custGeom>
            <a:avLst/>
            <a:gdLst/>
            <a:ahLst/>
            <a:rect l="l" t="t" r="r" b="b"/>
            <a:pathLst>
              <a:path w="1181101" h="885826">
                <a:moveTo>
                  <a:pt x="0" y="0"/>
                </a:moveTo>
                <a:lnTo>
                  <a:pt x="442913" y="0"/>
                </a:lnTo>
                <a:cubicBezTo>
                  <a:pt x="687527" y="0"/>
                  <a:pt x="1181101" y="182424"/>
                  <a:pt x="1181101" y="427038"/>
                </a:cubicBezTo>
                <a:cubicBezTo>
                  <a:pt x="1181101" y="671652"/>
                  <a:pt x="687527" y="885826"/>
                  <a:pt x="442913" y="885826"/>
                </a:cubicBezTo>
                <a:lnTo>
                  <a:pt x="0" y="885825"/>
                </a:lnTo>
                <a:cubicBezTo>
                  <a:pt x="463550" y="523875"/>
                  <a:pt x="374650" y="304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4" name="Line 6"/>
          <p:cNvSpPr/>
          <p:nvPr/>
        </p:nvSpPr>
        <p:spPr>
          <a:xfrm>
            <a:off x="2636640" y="359424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5" name="Line 7"/>
          <p:cNvSpPr/>
          <p:nvPr/>
        </p:nvSpPr>
        <p:spPr>
          <a:xfrm>
            <a:off x="2636640" y="385704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6" name="Line 8"/>
          <p:cNvSpPr/>
          <p:nvPr/>
        </p:nvSpPr>
        <p:spPr>
          <a:xfrm>
            <a:off x="2704320" y="372456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7" name="CustomShape 9"/>
          <p:cNvSpPr/>
          <p:nvPr/>
        </p:nvSpPr>
        <p:spPr>
          <a:xfrm>
            <a:off x="3624120" y="1729080"/>
            <a:ext cx="5180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1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8" name="CustomShape 10"/>
          <p:cNvSpPr/>
          <p:nvPr/>
        </p:nvSpPr>
        <p:spPr>
          <a:xfrm>
            <a:off x="8125560" y="1690560"/>
            <a:ext cx="5180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1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9" name="CustomShape 11"/>
          <p:cNvSpPr/>
          <p:nvPr/>
        </p:nvSpPr>
        <p:spPr>
          <a:xfrm>
            <a:off x="5578920" y="4573800"/>
            <a:ext cx="402480" cy="40248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0" name="Line 12"/>
          <p:cNvSpPr/>
          <p:nvPr/>
        </p:nvSpPr>
        <p:spPr>
          <a:xfrm>
            <a:off x="5449680" y="4641840"/>
            <a:ext cx="12924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1" name="Line 13"/>
          <p:cNvSpPr/>
          <p:nvPr/>
        </p:nvSpPr>
        <p:spPr>
          <a:xfrm>
            <a:off x="5449680" y="4904280"/>
            <a:ext cx="12924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2" name="Line 14"/>
          <p:cNvSpPr/>
          <p:nvPr/>
        </p:nvSpPr>
        <p:spPr>
          <a:xfrm>
            <a:off x="5981760" y="476388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3" name="Line 15"/>
          <p:cNvSpPr/>
          <p:nvPr/>
        </p:nvSpPr>
        <p:spPr>
          <a:xfrm>
            <a:off x="5449680" y="4763880"/>
            <a:ext cx="12924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4" name="CustomShape 16"/>
          <p:cNvSpPr/>
          <p:nvPr/>
        </p:nvSpPr>
        <p:spPr>
          <a:xfrm>
            <a:off x="8514000" y="3594240"/>
            <a:ext cx="402480" cy="40248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5" name="Line 17"/>
          <p:cNvSpPr/>
          <p:nvPr/>
        </p:nvSpPr>
        <p:spPr>
          <a:xfrm>
            <a:off x="8384760" y="366228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6" name="Line 18"/>
          <p:cNvSpPr/>
          <p:nvPr/>
        </p:nvSpPr>
        <p:spPr>
          <a:xfrm>
            <a:off x="8384760" y="392508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7" name="Line 19"/>
          <p:cNvSpPr/>
          <p:nvPr/>
        </p:nvSpPr>
        <p:spPr>
          <a:xfrm>
            <a:off x="8916480" y="37843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8" name="Line 20"/>
          <p:cNvSpPr/>
          <p:nvPr/>
        </p:nvSpPr>
        <p:spPr>
          <a:xfrm>
            <a:off x="8384760" y="375120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9" name="Line 21"/>
          <p:cNvSpPr/>
          <p:nvPr/>
        </p:nvSpPr>
        <p:spPr>
          <a:xfrm>
            <a:off x="8384760" y="383364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0" name="CustomShape 22"/>
          <p:cNvSpPr/>
          <p:nvPr/>
        </p:nvSpPr>
        <p:spPr>
          <a:xfrm>
            <a:off x="7846920" y="2862720"/>
            <a:ext cx="151200" cy="399600"/>
          </a:xfrm>
          <a:custGeom>
            <a:avLst/>
            <a:gdLst/>
            <a:ahLst/>
            <a:rect l="l" t="t" r="r" b="b"/>
            <a:pathLst>
              <a:path w="328619" h="866774">
                <a:moveTo>
                  <a:pt x="7145" y="0"/>
                </a:moveTo>
                <a:cubicBezTo>
                  <a:pt x="159941" y="140295"/>
                  <a:pt x="329804" y="274637"/>
                  <a:pt x="328613" y="419099"/>
                </a:cubicBezTo>
                <a:cubicBezTo>
                  <a:pt x="327422" y="563561"/>
                  <a:pt x="159146" y="711000"/>
                  <a:pt x="0" y="86677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1" name="CustomShape 23"/>
          <p:cNvSpPr/>
          <p:nvPr/>
        </p:nvSpPr>
        <p:spPr>
          <a:xfrm>
            <a:off x="7904520" y="2860560"/>
            <a:ext cx="544320" cy="408240"/>
          </a:xfrm>
          <a:custGeom>
            <a:avLst/>
            <a:gdLst/>
            <a:ahLst/>
            <a:rect l="l" t="t" r="r" b="b"/>
            <a:pathLst>
              <a:path w="1181101" h="885826">
                <a:moveTo>
                  <a:pt x="0" y="0"/>
                </a:moveTo>
                <a:lnTo>
                  <a:pt x="442913" y="0"/>
                </a:lnTo>
                <a:cubicBezTo>
                  <a:pt x="687527" y="0"/>
                  <a:pt x="1181101" y="182424"/>
                  <a:pt x="1181101" y="427038"/>
                </a:cubicBezTo>
                <a:cubicBezTo>
                  <a:pt x="1181101" y="671652"/>
                  <a:pt x="687527" y="885826"/>
                  <a:pt x="442913" y="885826"/>
                </a:cubicBezTo>
                <a:lnTo>
                  <a:pt x="0" y="885825"/>
                </a:lnTo>
                <a:cubicBezTo>
                  <a:pt x="463550" y="523875"/>
                  <a:pt x="374650" y="3048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2" name="Line 24"/>
          <p:cNvSpPr/>
          <p:nvPr/>
        </p:nvSpPr>
        <p:spPr>
          <a:xfrm>
            <a:off x="7775640" y="292140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3" name="Line 25"/>
          <p:cNvSpPr/>
          <p:nvPr/>
        </p:nvSpPr>
        <p:spPr>
          <a:xfrm>
            <a:off x="7785000" y="318420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4" name="CustomShape 26"/>
          <p:cNvSpPr/>
          <p:nvPr/>
        </p:nvSpPr>
        <p:spPr>
          <a:xfrm>
            <a:off x="6135120" y="3149640"/>
            <a:ext cx="402480" cy="40248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5" name="Line 27"/>
          <p:cNvSpPr/>
          <p:nvPr/>
        </p:nvSpPr>
        <p:spPr>
          <a:xfrm>
            <a:off x="6005880" y="3217680"/>
            <a:ext cx="12924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6" name="Line 28"/>
          <p:cNvSpPr/>
          <p:nvPr/>
        </p:nvSpPr>
        <p:spPr>
          <a:xfrm>
            <a:off x="6005880" y="3480120"/>
            <a:ext cx="12924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7" name="Line 29"/>
          <p:cNvSpPr/>
          <p:nvPr/>
        </p:nvSpPr>
        <p:spPr>
          <a:xfrm>
            <a:off x="6537960" y="3339720"/>
            <a:ext cx="12888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8" name="CustomShape 30"/>
          <p:cNvSpPr/>
          <p:nvPr/>
        </p:nvSpPr>
        <p:spPr>
          <a:xfrm>
            <a:off x="6032520" y="3179520"/>
            <a:ext cx="75960" cy="75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9" name="Line 31"/>
          <p:cNvSpPr/>
          <p:nvPr/>
        </p:nvSpPr>
        <p:spPr>
          <a:xfrm>
            <a:off x="6032520" y="3180240"/>
            <a:ext cx="76320" cy="75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0" name="CustomShape 32"/>
          <p:cNvSpPr/>
          <p:nvPr/>
        </p:nvSpPr>
        <p:spPr>
          <a:xfrm>
            <a:off x="6032520" y="3446280"/>
            <a:ext cx="75960" cy="7596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1" name="Line 33"/>
          <p:cNvSpPr/>
          <p:nvPr/>
        </p:nvSpPr>
        <p:spPr>
          <a:xfrm>
            <a:off x="6032520" y="3447000"/>
            <a:ext cx="76320" cy="75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2" name="CustomShape 34"/>
          <p:cNvSpPr/>
          <p:nvPr/>
        </p:nvSpPr>
        <p:spPr>
          <a:xfrm>
            <a:off x="6553080" y="3301560"/>
            <a:ext cx="75960" cy="759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3" name="Line 35"/>
          <p:cNvSpPr/>
          <p:nvPr/>
        </p:nvSpPr>
        <p:spPr>
          <a:xfrm>
            <a:off x="6553440" y="3302280"/>
            <a:ext cx="75960" cy="75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TextShape 1"/>
          <p:cNvSpPr txBox="1"/>
          <p:nvPr/>
        </p:nvSpPr>
        <p:spPr>
          <a:xfrm>
            <a:off x="838080" y="365040"/>
            <a:ext cx="11143800" cy="2111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Алгоритмы локального разбиения схем. Жадный алгоритм разбиения с сохранением эквивалентности.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5" name="CustomShape 2"/>
          <p:cNvSpPr/>
          <p:nvPr/>
        </p:nvSpPr>
        <p:spPr>
          <a:xfrm>
            <a:off x="2987640" y="246780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996" name="CustomShape 3"/>
          <p:cNvSpPr/>
          <p:nvPr/>
        </p:nvSpPr>
        <p:spPr>
          <a:xfrm>
            <a:off x="4785120" y="246780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997" name="CustomShape 4"/>
          <p:cNvSpPr/>
          <p:nvPr/>
        </p:nvSpPr>
        <p:spPr>
          <a:xfrm>
            <a:off x="3059640" y="359964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998" name="CustomShape 5"/>
          <p:cNvSpPr/>
          <p:nvPr/>
        </p:nvSpPr>
        <p:spPr>
          <a:xfrm>
            <a:off x="4781160" y="359964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999" name="CustomShape 6"/>
          <p:cNvSpPr/>
          <p:nvPr/>
        </p:nvSpPr>
        <p:spPr>
          <a:xfrm>
            <a:off x="2987640" y="374364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0" name="CustomShape 7"/>
          <p:cNvSpPr/>
          <p:nvPr/>
        </p:nvSpPr>
        <p:spPr>
          <a:xfrm>
            <a:off x="4709160" y="374364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1" name="CustomShape 8"/>
          <p:cNvSpPr/>
          <p:nvPr/>
        </p:nvSpPr>
        <p:spPr>
          <a:xfrm>
            <a:off x="3347640" y="2757240"/>
            <a:ext cx="5756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2" name="CustomShape 9"/>
          <p:cNvSpPr/>
          <p:nvPr/>
        </p:nvSpPr>
        <p:spPr>
          <a:xfrm>
            <a:off x="2843640" y="2757240"/>
            <a:ext cx="2065320" cy="8625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003" name="CustomShape 10"/>
          <p:cNvSpPr/>
          <p:nvPr/>
        </p:nvSpPr>
        <p:spPr>
          <a:xfrm>
            <a:off x="2298960" y="2878200"/>
            <a:ext cx="5756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4" name="CustomShape 11"/>
          <p:cNvSpPr/>
          <p:nvPr/>
        </p:nvSpPr>
        <p:spPr>
          <a:xfrm>
            <a:off x="3782160" y="354096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5" name="CustomShape 12"/>
          <p:cNvSpPr/>
          <p:nvPr/>
        </p:nvSpPr>
        <p:spPr>
          <a:xfrm>
            <a:off x="2319480" y="5006880"/>
            <a:ext cx="5756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6" name="CustomShape 13"/>
          <p:cNvSpPr/>
          <p:nvPr/>
        </p:nvSpPr>
        <p:spPr>
          <a:xfrm>
            <a:off x="2843640" y="206100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7" name="CustomShape 14"/>
          <p:cNvSpPr/>
          <p:nvPr/>
        </p:nvSpPr>
        <p:spPr>
          <a:xfrm>
            <a:off x="4641120" y="206100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8" name="CustomShape 15"/>
          <p:cNvSpPr/>
          <p:nvPr/>
        </p:nvSpPr>
        <p:spPr>
          <a:xfrm>
            <a:off x="3783600" y="208152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9" name="CustomShape 16"/>
          <p:cNvSpPr/>
          <p:nvPr/>
        </p:nvSpPr>
        <p:spPr>
          <a:xfrm>
            <a:off x="2958480" y="461484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10" name="CustomShape 17"/>
          <p:cNvSpPr/>
          <p:nvPr/>
        </p:nvSpPr>
        <p:spPr>
          <a:xfrm>
            <a:off x="4755960" y="461484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11" name="CustomShape 18"/>
          <p:cNvSpPr/>
          <p:nvPr/>
        </p:nvSpPr>
        <p:spPr>
          <a:xfrm>
            <a:off x="3030480" y="574668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12" name="CustomShape 19"/>
          <p:cNvSpPr/>
          <p:nvPr/>
        </p:nvSpPr>
        <p:spPr>
          <a:xfrm>
            <a:off x="4752000" y="574668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13" name="CustomShape 20"/>
          <p:cNvSpPr/>
          <p:nvPr/>
        </p:nvSpPr>
        <p:spPr>
          <a:xfrm>
            <a:off x="2958480" y="589068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4" name="CustomShape 21"/>
          <p:cNvSpPr/>
          <p:nvPr/>
        </p:nvSpPr>
        <p:spPr>
          <a:xfrm>
            <a:off x="3318480" y="4903920"/>
            <a:ext cx="5756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5" name="CustomShape 22"/>
          <p:cNvSpPr/>
          <p:nvPr/>
        </p:nvSpPr>
        <p:spPr>
          <a:xfrm>
            <a:off x="2814480" y="4903920"/>
            <a:ext cx="2065320" cy="8625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016" name="CustomShape 23"/>
          <p:cNvSpPr/>
          <p:nvPr/>
        </p:nvSpPr>
        <p:spPr>
          <a:xfrm>
            <a:off x="3753000" y="568800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7" name="CustomShape 24"/>
          <p:cNvSpPr/>
          <p:nvPr/>
        </p:nvSpPr>
        <p:spPr>
          <a:xfrm>
            <a:off x="2814480" y="420804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8" name="CustomShape 25"/>
          <p:cNvSpPr/>
          <p:nvPr/>
        </p:nvSpPr>
        <p:spPr>
          <a:xfrm>
            <a:off x="4611960" y="420804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9" name="CustomShape 26"/>
          <p:cNvSpPr/>
          <p:nvPr/>
        </p:nvSpPr>
        <p:spPr>
          <a:xfrm>
            <a:off x="3754440" y="422820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0" name="CustomShape 27"/>
          <p:cNvSpPr/>
          <p:nvPr/>
        </p:nvSpPr>
        <p:spPr>
          <a:xfrm>
            <a:off x="4659120" y="591408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1" name="CustomShape 28"/>
          <p:cNvSpPr/>
          <p:nvPr/>
        </p:nvSpPr>
        <p:spPr>
          <a:xfrm>
            <a:off x="6525000" y="248832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22" name="CustomShape 29"/>
          <p:cNvSpPr/>
          <p:nvPr/>
        </p:nvSpPr>
        <p:spPr>
          <a:xfrm>
            <a:off x="8322480" y="248832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23" name="CustomShape 30"/>
          <p:cNvSpPr/>
          <p:nvPr/>
        </p:nvSpPr>
        <p:spPr>
          <a:xfrm>
            <a:off x="6597000" y="362016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24" name="CustomShape 31"/>
          <p:cNvSpPr/>
          <p:nvPr/>
        </p:nvSpPr>
        <p:spPr>
          <a:xfrm>
            <a:off x="8318520" y="362016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25" name="CustomShape 32"/>
          <p:cNvSpPr/>
          <p:nvPr/>
        </p:nvSpPr>
        <p:spPr>
          <a:xfrm>
            <a:off x="6525000" y="376416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6" name="CustomShape 33"/>
          <p:cNvSpPr/>
          <p:nvPr/>
        </p:nvSpPr>
        <p:spPr>
          <a:xfrm>
            <a:off x="8246520" y="376416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7" name="CustomShape 34"/>
          <p:cNvSpPr/>
          <p:nvPr/>
        </p:nvSpPr>
        <p:spPr>
          <a:xfrm>
            <a:off x="6885000" y="2777400"/>
            <a:ext cx="5756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8" name="CustomShape 35"/>
          <p:cNvSpPr/>
          <p:nvPr/>
        </p:nvSpPr>
        <p:spPr>
          <a:xfrm>
            <a:off x="6381000" y="2763360"/>
            <a:ext cx="2065320" cy="8625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029" name="CustomShape 36"/>
          <p:cNvSpPr/>
          <p:nvPr/>
        </p:nvSpPr>
        <p:spPr>
          <a:xfrm>
            <a:off x="5836320" y="2898720"/>
            <a:ext cx="5756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0" name="CustomShape 37"/>
          <p:cNvSpPr/>
          <p:nvPr/>
        </p:nvSpPr>
        <p:spPr>
          <a:xfrm>
            <a:off x="7319520" y="356148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1" name="CustomShape 38"/>
          <p:cNvSpPr/>
          <p:nvPr/>
        </p:nvSpPr>
        <p:spPr>
          <a:xfrm>
            <a:off x="6381000" y="208152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2" name="CustomShape 39"/>
          <p:cNvSpPr/>
          <p:nvPr/>
        </p:nvSpPr>
        <p:spPr>
          <a:xfrm>
            <a:off x="8178480" y="208152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3" name="CustomShape 40"/>
          <p:cNvSpPr/>
          <p:nvPr/>
        </p:nvSpPr>
        <p:spPr>
          <a:xfrm>
            <a:off x="6650640" y="210168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4" name="CustomShape 41"/>
          <p:cNvSpPr/>
          <p:nvPr/>
        </p:nvSpPr>
        <p:spPr>
          <a:xfrm>
            <a:off x="7226640" y="210168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5" name="CustomShape 42"/>
          <p:cNvSpPr/>
          <p:nvPr/>
        </p:nvSpPr>
        <p:spPr>
          <a:xfrm>
            <a:off x="7896600" y="209448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6" name="CustomShape 43"/>
          <p:cNvSpPr/>
          <p:nvPr/>
        </p:nvSpPr>
        <p:spPr>
          <a:xfrm>
            <a:off x="7082640" y="248616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37" name="CustomShape 44"/>
          <p:cNvSpPr/>
          <p:nvPr/>
        </p:nvSpPr>
        <p:spPr>
          <a:xfrm>
            <a:off x="6938640" y="207936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8" name="CustomShape 45"/>
          <p:cNvSpPr/>
          <p:nvPr/>
        </p:nvSpPr>
        <p:spPr>
          <a:xfrm>
            <a:off x="7441560" y="2086920"/>
            <a:ext cx="79056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m+l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9" name="CustomShape 46"/>
          <p:cNvSpPr/>
          <p:nvPr/>
        </p:nvSpPr>
        <p:spPr>
          <a:xfrm>
            <a:off x="7607520" y="246924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40" name="CustomShape 47"/>
          <p:cNvSpPr/>
          <p:nvPr/>
        </p:nvSpPr>
        <p:spPr>
          <a:xfrm>
            <a:off x="6783840" y="2766600"/>
            <a:ext cx="1304280" cy="3855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1" name="CustomShape 48"/>
          <p:cNvSpPr/>
          <p:nvPr/>
        </p:nvSpPr>
        <p:spPr>
          <a:xfrm>
            <a:off x="6747840" y="2675520"/>
            <a:ext cx="58896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2" name="Line 49"/>
          <p:cNvSpPr/>
          <p:nvPr/>
        </p:nvSpPr>
        <p:spPr>
          <a:xfrm flipV="1">
            <a:off x="7044480" y="3160080"/>
            <a:ext cx="360" cy="23868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3" name="CustomShape 50"/>
          <p:cNvSpPr/>
          <p:nvPr/>
        </p:nvSpPr>
        <p:spPr>
          <a:xfrm>
            <a:off x="7004880" y="3246120"/>
            <a:ext cx="75960" cy="75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4" name="Line 51"/>
          <p:cNvSpPr/>
          <p:nvPr/>
        </p:nvSpPr>
        <p:spPr>
          <a:xfrm>
            <a:off x="7005240" y="3246840"/>
            <a:ext cx="75960" cy="75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5" name="CustomShape 52"/>
          <p:cNvSpPr/>
          <p:nvPr/>
        </p:nvSpPr>
        <p:spPr>
          <a:xfrm>
            <a:off x="7192800" y="299448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6" name="Line 53"/>
          <p:cNvSpPr/>
          <p:nvPr/>
        </p:nvSpPr>
        <p:spPr>
          <a:xfrm flipV="1">
            <a:off x="7713720" y="3160080"/>
            <a:ext cx="360" cy="23868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7" name="CustomShape 54"/>
          <p:cNvSpPr/>
          <p:nvPr/>
        </p:nvSpPr>
        <p:spPr>
          <a:xfrm>
            <a:off x="7674120" y="3246120"/>
            <a:ext cx="75960" cy="7596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8" name="Line 55"/>
          <p:cNvSpPr/>
          <p:nvPr/>
        </p:nvSpPr>
        <p:spPr>
          <a:xfrm>
            <a:off x="7674480" y="3246840"/>
            <a:ext cx="75960" cy="75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9" name="CustomShape 56"/>
          <p:cNvSpPr/>
          <p:nvPr/>
        </p:nvSpPr>
        <p:spPr>
          <a:xfrm>
            <a:off x="6336000" y="3133080"/>
            <a:ext cx="67572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0" name="CustomShape 57"/>
          <p:cNvSpPr/>
          <p:nvPr/>
        </p:nvSpPr>
        <p:spPr>
          <a:xfrm>
            <a:off x="6525000" y="463824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51" name="CustomShape 58"/>
          <p:cNvSpPr/>
          <p:nvPr/>
        </p:nvSpPr>
        <p:spPr>
          <a:xfrm>
            <a:off x="8322480" y="463824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52" name="CustomShape 59"/>
          <p:cNvSpPr/>
          <p:nvPr/>
        </p:nvSpPr>
        <p:spPr>
          <a:xfrm>
            <a:off x="6597000" y="577008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53" name="CustomShape 60"/>
          <p:cNvSpPr/>
          <p:nvPr/>
        </p:nvSpPr>
        <p:spPr>
          <a:xfrm>
            <a:off x="8318520" y="577008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54" name="CustomShape 61"/>
          <p:cNvSpPr/>
          <p:nvPr/>
        </p:nvSpPr>
        <p:spPr>
          <a:xfrm>
            <a:off x="6525000" y="591408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5" name="CustomShape 62"/>
          <p:cNvSpPr/>
          <p:nvPr/>
        </p:nvSpPr>
        <p:spPr>
          <a:xfrm>
            <a:off x="8246520" y="591408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6" name="CustomShape 63"/>
          <p:cNvSpPr/>
          <p:nvPr/>
        </p:nvSpPr>
        <p:spPr>
          <a:xfrm>
            <a:off x="6885000" y="4927320"/>
            <a:ext cx="5756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7" name="CustomShape 64"/>
          <p:cNvSpPr/>
          <p:nvPr/>
        </p:nvSpPr>
        <p:spPr>
          <a:xfrm>
            <a:off x="6381000" y="4913640"/>
            <a:ext cx="2065320" cy="8625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058" name="CustomShape 65"/>
          <p:cNvSpPr/>
          <p:nvPr/>
        </p:nvSpPr>
        <p:spPr>
          <a:xfrm>
            <a:off x="5836320" y="5048640"/>
            <a:ext cx="5756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9" name="CustomShape 66"/>
          <p:cNvSpPr/>
          <p:nvPr/>
        </p:nvSpPr>
        <p:spPr>
          <a:xfrm>
            <a:off x="7319520" y="571140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0" name="CustomShape 67"/>
          <p:cNvSpPr/>
          <p:nvPr/>
        </p:nvSpPr>
        <p:spPr>
          <a:xfrm>
            <a:off x="6381000" y="423144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1" name="CustomShape 68"/>
          <p:cNvSpPr/>
          <p:nvPr/>
        </p:nvSpPr>
        <p:spPr>
          <a:xfrm>
            <a:off x="8178480" y="423144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2" name="CustomShape 69"/>
          <p:cNvSpPr/>
          <p:nvPr/>
        </p:nvSpPr>
        <p:spPr>
          <a:xfrm>
            <a:off x="6650640" y="425160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3" name="CustomShape 70"/>
          <p:cNvSpPr/>
          <p:nvPr/>
        </p:nvSpPr>
        <p:spPr>
          <a:xfrm>
            <a:off x="7226640" y="425160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4" name="CustomShape 71"/>
          <p:cNvSpPr/>
          <p:nvPr/>
        </p:nvSpPr>
        <p:spPr>
          <a:xfrm>
            <a:off x="7896600" y="424476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5" name="CustomShape 72"/>
          <p:cNvSpPr/>
          <p:nvPr/>
        </p:nvSpPr>
        <p:spPr>
          <a:xfrm>
            <a:off x="7082640" y="463644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66" name="CustomShape 73"/>
          <p:cNvSpPr/>
          <p:nvPr/>
        </p:nvSpPr>
        <p:spPr>
          <a:xfrm>
            <a:off x="6938640" y="422928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7" name="CustomShape 74"/>
          <p:cNvSpPr/>
          <p:nvPr/>
        </p:nvSpPr>
        <p:spPr>
          <a:xfrm>
            <a:off x="7441560" y="4236840"/>
            <a:ext cx="79056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m+l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8" name="CustomShape 75"/>
          <p:cNvSpPr/>
          <p:nvPr/>
        </p:nvSpPr>
        <p:spPr>
          <a:xfrm>
            <a:off x="7607520" y="461952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69" name="CustomShape 76"/>
          <p:cNvSpPr/>
          <p:nvPr/>
        </p:nvSpPr>
        <p:spPr>
          <a:xfrm>
            <a:off x="6783840" y="4916880"/>
            <a:ext cx="1304280" cy="3855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0" name="CustomShape 77"/>
          <p:cNvSpPr/>
          <p:nvPr/>
        </p:nvSpPr>
        <p:spPr>
          <a:xfrm>
            <a:off x="6747840" y="4825800"/>
            <a:ext cx="58896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1" name="Line 78"/>
          <p:cNvSpPr/>
          <p:nvPr/>
        </p:nvSpPr>
        <p:spPr>
          <a:xfrm flipV="1">
            <a:off x="7044480" y="5310000"/>
            <a:ext cx="360" cy="2390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2" name="CustomShape 79"/>
          <p:cNvSpPr/>
          <p:nvPr/>
        </p:nvSpPr>
        <p:spPr>
          <a:xfrm>
            <a:off x="7004880" y="5396040"/>
            <a:ext cx="75960" cy="75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3" name="Line 80"/>
          <p:cNvSpPr/>
          <p:nvPr/>
        </p:nvSpPr>
        <p:spPr>
          <a:xfrm>
            <a:off x="7005240" y="5396760"/>
            <a:ext cx="75960" cy="75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4" name="CustomShape 81"/>
          <p:cNvSpPr/>
          <p:nvPr/>
        </p:nvSpPr>
        <p:spPr>
          <a:xfrm>
            <a:off x="7192800" y="514440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5" name="Line 82"/>
          <p:cNvSpPr/>
          <p:nvPr/>
        </p:nvSpPr>
        <p:spPr>
          <a:xfrm flipV="1">
            <a:off x="7713720" y="5310000"/>
            <a:ext cx="360" cy="23904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6" name="CustomShape 83"/>
          <p:cNvSpPr/>
          <p:nvPr/>
        </p:nvSpPr>
        <p:spPr>
          <a:xfrm>
            <a:off x="7674120" y="5396040"/>
            <a:ext cx="75960" cy="7596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7" name="Line 84"/>
          <p:cNvSpPr/>
          <p:nvPr/>
        </p:nvSpPr>
        <p:spPr>
          <a:xfrm>
            <a:off x="7674480" y="5396760"/>
            <a:ext cx="75960" cy="7560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8" name="CustomShape 85"/>
          <p:cNvSpPr/>
          <p:nvPr/>
        </p:nvSpPr>
        <p:spPr>
          <a:xfrm>
            <a:off x="6336000" y="5283000"/>
            <a:ext cx="67572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TextShape 1"/>
          <p:cNvSpPr txBox="1"/>
          <p:nvPr/>
        </p:nvSpPr>
        <p:spPr>
          <a:xfrm>
            <a:off x="838080" y="365040"/>
            <a:ext cx="11143800" cy="2111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Алгоритмы локального разбиения схем. Жадный алгоритм разбиения с сохранением эквивалентности.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0" name="CustomShape 2"/>
          <p:cNvSpPr/>
          <p:nvPr/>
        </p:nvSpPr>
        <p:spPr>
          <a:xfrm>
            <a:off x="5465880" y="230184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81" name="CustomShape 3"/>
          <p:cNvSpPr/>
          <p:nvPr/>
        </p:nvSpPr>
        <p:spPr>
          <a:xfrm>
            <a:off x="7263360" y="230184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82" name="CustomShape 4"/>
          <p:cNvSpPr/>
          <p:nvPr/>
        </p:nvSpPr>
        <p:spPr>
          <a:xfrm>
            <a:off x="5537880" y="343368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83" name="CustomShape 5"/>
          <p:cNvSpPr/>
          <p:nvPr/>
        </p:nvSpPr>
        <p:spPr>
          <a:xfrm>
            <a:off x="7259400" y="343368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84" name="CustomShape 6"/>
          <p:cNvSpPr/>
          <p:nvPr/>
        </p:nvSpPr>
        <p:spPr>
          <a:xfrm>
            <a:off x="5465880" y="357768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5" name="CustomShape 7"/>
          <p:cNvSpPr/>
          <p:nvPr/>
        </p:nvSpPr>
        <p:spPr>
          <a:xfrm>
            <a:off x="7187400" y="357768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6" name="CustomShape 8"/>
          <p:cNvSpPr/>
          <p:nvPr/>
        </p:nvSpPr>
        <p:spPr>
          <a:xfrm>
            <a:off x="5825880" y="2591280"/>
            <a:ext cx="5756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7" name="CustomShape 9"/>
          <p:cNvSpPr/>
          <p:nvPr/>
        </p:nvSpPr>
        <p:spPr>
          <a:xfrm>
            <a:off x="5321880" y="2574000"/>
            <a:ext cx="2065320" cy="865800"/>
          </a:xfrm>
          <a:custGeom>
            <a:avLst/>
            <a:gdLst/>
            <a:ahLst/>
            <a:rect l="l" t="t" r="r" b="b"/>
            <a:pathLst>
              <a:path w="2065785" h="865995">
                <a:moveTo>
                  <a:pt x="1705161" y="2382"/>
                </a:moveTo>
                <a:lnTo>
                  <a:pt x="2065785" y="3060"/>
                </a:lnTo>
                <a:lnTo>
                  <a:pt x="2065785" y="865995"/>
                </a:lnTo>
                <a:lnTo>
                  <a:pt x="0" y="865995"/>
                </a:lnTo>
                <a:lnTo>
                  <a:pt x="0" y="3060"/>
                </a:lnTo>
                <a:lnTo>
                  <a:pt x="400236" y="0"/>
                </a:lnTo>
                <a:lnTo>
                  <a:pt x="410713" y="954"/>
                </a:lnTo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088" name="CustomShape 10"/>
          <p:cNvSpPr/>
          <p:nvPr/>
        </p:nvSpPr>
        <p:spPr>
          <a:xfrm>
            <a:off x="4777200" y="2712240"/>
            <a:ext cx="5756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9" name="CustomShape 11"/>
          <p:cNvSpPr/>
          <p:nvPr/>
        </p:nvSpPr>
        <p:spPr>
          <a:xfrm>
            <a:off x="6260400" y="337500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0" name="CustomShape 12"/>
          <p:cNvSpPr/>
          <p:nvPr/>
        </p:nvSpPr>
        <p:spPr>
          <a:xfrm>
            <a:off x="5321880" y="189504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1" name="CustomShape 13"/>
          <p:cNvSpPr/>
          <p:nvPr/>
        </p:nvSpPr>
        <p:spPr>
          <a:xfrm>
            <a:off x="7119360" y="189504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2" name="CustomShape 14"/>
          <p:cNvSpPr/>
          <p:nvPr/>
        </p:nvSpPr>
        <p:spPr>
          <a:xfrm>
            <a:off x="6167520" y="191520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3" name="CustomShape 15"/>
          <p:cNvSpPr/>
          <p:nvPr/>
        </p:nvSpPr>
        <p:spPr>
          <a:xfrm>
            <a:off x="5724720" y="2576520"/>
            <a:ext cx="1308960" cy="388440"/>
          </a:xfrm>
          <a:custGeom>
            <a:avLst/>
            <a:gdLst/>
            <a:ahLst/>
            <a:rect l="l" t="t" r="r" b="b"/>
            <a:pathLst>
              <a:path w="1309484" h="388892">
                <a:moveTo>
                  <a:pt x="1309484" y="0"/>
                </a:moveTo>
                <a:lnTo>
                  <a:pt x="1304740" y="2936"/>
                </a:lnTo>
                <a:lnTo>
                  <a:pt x="1304740" y="388892"/>
                </a:lnTo>
                <a:lnTo>
                  <a:pt x="0" y="388892"/>
                </a:lnTo>
                <a:lnTo>
                  <a:pt x="0" y="2936"/>
                </a:lnTo>
                <a:lnTo>
                  <a:pt x="3131" y="952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4" name="CustomShape 16"/>
          <p:cNvSpPr/>
          <p:nvPr/>
        </p:nvSpPr>
        <p:spPr>
          <a:xfrm>
            <a:off x="5276880" y="2946600"/>
            <a:ext cx="67572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5" name="TextShape 17"/>
          <p:cNvSpPr txBox="1"/>
          <p:nvPr/>
        </p:nvSpPr>
        <p:spPr>
          <a:xfrm>
            <a:off x="433080" y="2287440"/>
            <a:ext cx="4629600" cy="3318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Если: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lang="ru-RU" sz="32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 = ∑</a:t>
            </a:r>
            <a:r>
              <a:rPr b="0" lang="ru-RU" sz="32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выходах ∑</a:t>
            </a:r>
            <a:r>
              <a:rPr b="0" lang="ru-RU" sz="32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’и ∑</a:t>
            </a:r>
            <a:r>
              <a:rPr b="0" lang="ru-RU" sz="32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 реализуются всевозможные вектора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6" name="CustomShape 18"/>
          <p:cNvSpPr/>
          <p:nvPr/>
        </p:nvSpPr>
        <p:spPr>
          <a:xfrm>
            <a:off x="5465880" y="457452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97" name="CustomShape 19"/>
          <p:cNvSpPr/>
          <p:nvPr/>
        </p:nvSpPr>
        <p:spPr>
          <a:xfrm>
            <a:off x="7263360" y="457452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98" name="CustomShape 20"/>
          <p:cNvSpPr/>
          <p:nvPr/>
        </p:nvSpPr>
        <p:spPr>
          <a:xfrm>
            <a:off x="5537880" y="570636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99" name="CustomShape 21"/>
          <p:cNvSpPr/>
          <p:nvPr/>
        </p:nvSpPr>
        <p:spPr>
          <a:xfrm>
            <a:off x="7259400" y="570636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100" name="CustomShape 22"/>
          <p:cNvSpPr/>
          <p:nvPr/>
        </p:nvSpPr>
        <p:spPr>
          <a:xfrm>
            <a:off x="5465880" y="585036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1" name="CustomShape 23"/>
          <p:cNvSpPr/>
          <p:nvPr/>
        </p:nvSpPr>
        <p:spPr>
          <a:xfrm>
            <a:off x="7187400" y="585036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2" name="CustomShape 24"/>
          <p:cNvSpPr/>
          <p:nvPr/>
        </p:nvSpPr>
        <p:spPr>
          <a:xfrm>
            <a:off x="5825880" y="4863960"/>
            <a:ext cx="5756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3" name="CustomShape 25"/>
          <p:cNvSpPr/>
          <p:nvPr/>
        </p:nvSpPr>
        <p:spPr>
          <a:xfrm>
            <a:off x="5321880" y="4847040"/>
            <a:ext cx="2065320" cy="865800"/>
          </a:xfrm>
          <a:custGeom>
            <a:avLst/>
            <a:gdLst/>
            <a:ahLst/>
            <a:rect l="l" t="t" r="r" b="b"/>
            <a:pathLst>
              <a:path w="2065785" h="865995">
                <a:moveTo>
                  <a:pt x="1705161" y="2382"/>
                </a:moveTo>
                <a:lnTo>
                  <a:pt x="2065785" y="3060"/>
                </a:lnTo>
                <a:lnTo>
                  <a:pt x="2065785" y="865995"/>
                </a:lnTo>
                <a:lnTo>
                  <a:pt x="0" y="865995"/>
                </a:lnTo>
                <a:lnTo>
                  <a:pt x="0" y="3060"/>
                </a:lnTo>
                <a:lnTo>
                  <a:pt x="400236" y="0"/>
                </a:lnTo>
                <a:lnTo>
                  <a:pt x="410713" y="954"/>
                </a:lnTo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104" name="CustomShape 26"/>
          <p:cNvSpPr/>
          <p:nvPr/>
        </p:nvSpPr>
        <p:spPr>
          <a:xfrm>
            <a:off x="4777200" y="4985280"/>
            <a:ext cx="57564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5" name="CustomShape 27"/>
          <p:cNvSpPr/>
          <p:nvPr/>
        </p:nvSpPr>
        <p:spPr>
          <a:xfrm>
            <a:off x="6260400" y="564768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6" name="CustomShape 28"/>
          <p:cNvSpPr/>
          <p:nvPr/>
        </p:nvSpPr>
        <p:spPr>
          <a:xfrm>
            <a:off x="5321880" y="416772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7" name="CustomShape 29"/>
          <p:cNvSpPr/>
          <p:nvPr/>
        </p:nvSpPr>
        <p:spPr>
          <a:xfrm>
            <a:off x="7119360" y="4167720"/>
            <a:ext cx="57564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i="1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8" name="CustomShape 30"/>
          <p:cNvSpPr/>
          <p:nvPr/>
        </p:nvSpPr>
        <p:spPr>
          <a:xfrm>
            <a:off x="6167520" y="4188240"/>
            <a:ext cx="575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9" name="CustomShape 31"/>
          <p:cNvSpPr/>
          <p:nvPr/>
        </p:nvSpPr>
        <p:spPr>
          <a:xfrm>
            <a:off x="5724720" y="4849200"/>
            <a:ext cx="1308960" cy="388440"/>
          </a:xfrm>
          <a:custGeom>
            <a:avLst/>
            <a:gdLst/>
            <a:ahLst/>
            <a:rect l="l" t="t" r="r" b="b"/>
            <a:pathLst>
              <a:path w="1309484" h="388892">
                <a:moveTo>
                  <a:pt x="1309484" y="0"/>
                </a:moveTo>
                <a:lnTo>
                  <a:pt x="1304740" y="2936"/>
                </a:lnTo>
                <a:lnTo>
                  <a:pt x="1304740" y="388892"/>
                </a:lnTo>
                <a:lnTo>
                  <a:pt x="0" y="388892"/>
                </a:lnTo>
                <a:lnTo>
                  <a:pt x="0" y="2936"/>
                </a:lnTo>
                <a:lnTo>
                  <a:pt x="3131" y="952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0" name="CustomShape 32"/>
          <p:cNvSpPr/>
          <p:nvPr/>
        </p:nvSpPr>
        <p:spPr>
          <a:xfrm>
            <a:off x="5276880" y="5219640"/>
            <a:ext cx="67572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i="1" lang="ru-RU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’’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1" name="CustomShape 33"/>
          <p:cNvSpPr/>
          <p:nvPr/>
        </p:nvSpPr>
        <p:spPr>
          <a:xfrm>
            <a:off x="8249040" y="2287440"/>
            <a:ext cx="4629600" cy="331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Тогда: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b="0" lang="ru-RU" sz="32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’’ = ∑</a:t>
            </a:r>
            <a:r>
              <a:rPr b="0" lang="ru-RU" sz="32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’’.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Задача проверки эквивалентности СФЭ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3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blipFill>
            <a:blip r:embed="rId1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139212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5"/>
          <p:cNvSpPr/>
          <p:nvPr/>
        </p:nvSpPr>
        <p:spPr>
          <a:xfrm>
            <a:off x="179748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6"/>
          <p:cNvSpPr/>
          <p:nvPr/>
        </p:nvSpPr>
        <p:spPr>
          <a:xfrm>
            <a:off x="383760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7"/>
          <p:cNvSpPr/>
          <p:nvPr/>
        </p:nvSpPr>
        <p:spPr>
          <a:xfrm>
            <a:off x="19418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8"/>
          <p:cNvSpPr/>
          <p:nvPr/>
        </p:nvSpPr>
        <p:spPr>
          <a:xfrm>
            <a:off x="22460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9"/>
          <p:cNvSpPr/>
          <p:nvPr/>
        </p:nvSpPr>
        <p:spPr>
          <a:xfrm>
            <a:off x="334548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10"/>
          <p:cNvSpPr/>
          <p:nvPr/>
        </p:nvSpPr>
        <p:spPr>
          <a:xfrm>
            <a:off x="704880" y="218088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11"/>
          <p:cNvSpPr/>
          <p:nvPr/>
        </p:nvSpPr>
        <p:spPr>
          <a:xfrm>
            <a:off x="704880" y="2180880"/>
            <a:ext cx="1540440" cy="830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12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13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14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15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16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17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18"/>
          <p:cNvSpPr/>
          <p:nvPr/>
        </p:nvSpPr>
        <p:spPr>
          <a:xfrm>
            <a:off x="1694160" y="5144040"/>
            <a:ext cx="4568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19"/>
          <p:cNvSpPr/>
          <p:nvPr/>
        </p:nvSpPr>
        <p:spPr>
          <a:xfrm>
            <a:off x="1694160" y="5144040"/>
            <a:ext cx="456840" cy="399600"/>
          </a:xfrm>
          <a:prstGeom prst="rect">
            <a:avLst/>
          </a:prstGeom>
          <a:blipFill>
            <a:blip r:embed="rId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20"/>
          <p:cNvSpPr/>
          <p:nvPr/>
        </p:nvSpPr>
        <p:spPr>
          <a:xfrm>
            <a:off x="2017440" y="5144040"/>
            <a:ext cx="462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21"/>
          <p:cNvSpPr/>
          <p:nvPr/>
        </p:nvSpPr>
        <p:spPr>
          <a:xfrm>
            <a:off x="2017440" y="5144040"/>
            <a:ext cx="462600" cy="399600"/>
          </a:xfrm>
          <a:prstGeom prst="rect">
            <a:avLst/>
          </a:prstGeom>
          <a:blipFill>
            <a:blip r:embed="rId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22"/>
          <p:cNvSpPr/>
          <p:nvPr/>
        </p:nvSpPr>
        <p:spPr>
          <a:xfrm>
            <a:off x="3116880" y="5144040"/>
            <a:ext cx="4730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23"/>
          <p:cNvSpPr/>
          <p:nvPr/>
        </p:nvSpPr>
        <p:spPr>
          <a:xfrm>
            <a:off x="3116880" y="5144040"/>
            <a:ext cx="473040" cy="399600"/>
          </a:xfrm>
          <a:prstGeom prst="rect">
            <a:avLst/>
          </a:prstGeom>
          <a:blipFill>
            <a:blip r:embed="rId8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24"/>
          <p:cNvSpPr/>
          <p:nvPr/>
        </p:nvSpPr>
        <p:spPr>
          <a:xfrm>
            <a:off x="402480" y="5628240"/>
            <a:ext cx="517032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25"/>
          <p:cNvSpPr/>
          <p:nvPr/>
        </p:nvSpPr>
        <p:spPr>
          <a:xfrm>
            <a:off x="402480" y="5628240"/>
            <a:ext cx="5170320" cy="1199880"/>
          </a:xfrm>
          <a:prstGeom prst="rect">
            <a:avLst/>
          </a:prstGeom>
          <a:blipFill>
            <a:blip r:embed="rId9"/>
            <a:stretch>
              <a:fillRect l="0" t="0" r="0" b="-3532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Результаты тестирования для пар схем, содержащих неэквивалентные МС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113" name="Table 2"/>
          <p:cNvGraphicFramePr/>
          <p:nvPr/>
        </p:nvGraphicFramePr>
        <p:xfrm>
          <a:off x="838080" y="1596960"/>
          <a:ext cx="10180800" cy="5260680"/>
        </p:xfrm>
        <a:graphic>
          <a:graphicData uri="http://schemas.openxmlformats.org/drawingml/2006/table">
            <a:tbl>
              <a:tblPr/>
              <a:tblGrid>
                <a:gridCol w="856800"/>
                <a:gridCol w="559440"/>
                <a:gridCol w="559440"/>
                <a:gridCol w="694800"/>
                <a:gridCol w="695880"/>
                <a:gridCol w="952200"/>
                <a:gridCol w="952200"/>
                <a:gridCol w="900000"/>
                <a:gridCol w="879480"/>
                <a:gridCol w="686880"/>
                <a:gridCol w="673200"/>
                <a:gridCol w="563400"/>
                <a:gridCol w="602640"/>
                <a:gridCol w="604440"/>
              </a:tblGrid>
              <a:tr h="649080">
                <a:tc rowSpan="2">
                  <a:txBody>
                    <a:bodyPr lIns="17640" rIns="17640" tIns="0" bIns="0" anchor="ctr"/>
                    <a:p>
                      <a:pPr marL="71640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Имя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 lIns="17640" rIns="17640" tIns="0" bIns="0" anchor="ctr"/>
                    <a:p>
                      <a:pPr marL="71640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Число входов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 lIns="17640" rIns="17640" tIns="0" bIns="0" anchor="ctr"/>
                    <a:p>
                      <a:pPr marL="71640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Число выходов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Число ФЭ в 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Число ФЭ в 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gridSpan="5"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Суммарный вес неэквивалентных МС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gridSpan="4"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Относительное сокращение веса неэквивалентных МС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37944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Б.р.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8404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249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914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13876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10063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503826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318661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470050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41550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33819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36,6%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6,7%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91,8%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93,3%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3272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1364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5397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78169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52219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1064521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832430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988829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230280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167985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21,8%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7,1%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78,4%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84,2%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43272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2282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2726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51439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91236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14582834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3557143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14577666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267054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125682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75.6%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0,0%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98,2%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99.1%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3272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650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2474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59886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48061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1363736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400296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1174440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188662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111966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70,75%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13,9%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86,4%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91,8%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7072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ut11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14409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14600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1524769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86813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1513138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57660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20581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94,3%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0,8%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96,2%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98,7%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7072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ut13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28993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28052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2590770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271694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2483103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113618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57010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89,6%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4,2%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95,6%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97,8%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7072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ut15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7323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17572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1516255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1246862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1516188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49356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26566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17,8%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0,0%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96,7%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98,3%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7072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ut17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256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82408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46395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9029081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3021783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8856532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256658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91325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66,5%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1,9%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97,2%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99,0%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43272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ut19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385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147784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74617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60868791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24821951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199749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3272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ut21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288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213224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200217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48463859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3051084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48463162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48463859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194477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93,7%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0,0%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0,0%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99,6%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43272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ut23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94707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101754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476021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100934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68920">
                <a:tc gridSpan="10"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Среднее значение по всем тестам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63,0%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3,8%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82,2%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95,8%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Результаты тестирования для пар схем, содержащих только эквивалентные МС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115" name="Table 2"/>
          <p:cNvGraphicFramePr/>
          <p:nvPr/>
        </p:nvGraphicFramePr>
        <p:xfrm>
          <a:off x="3091680" y="1688400"/>
          <a:ext cx="5790960" cy="5169240"/>
        </p:xfrm>
        <a:graphic>
          <a:graphicData uri="http://schemas.openxmlformats.org/drawingml/2006/table">
            <a:tbl>
              <a:tblPr/>
              <a:tblGrid>
                <a:gridCol w="779760"/>
                <a:gridCol w="564120"/>
                <a:gridCol w="564120"/>
                <a:gridCol w="746640"/>
                <a:gridCol w="796320"/>
                <a:gridCol w="779760"/>
                <a:gridCol w="779760"/>
                <a:gridCol w="780480"/>
              </a:tblGrid>
              <a:tr h="696960">
                <a:tc rowSpan="2">
                  <a:txBody>
                    <a:bodyPr lIns="17640" rIns="17640" tIns="0" bIns="0"/>
                    <a:p>
                      <a:pPr marL="71640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Имя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 lIns="17640" rIns="17640" tIns="0" bIns="0"/>
                    <a:p>
                      <a:pPr marL="71640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Число входов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 lIns="17640" rIns="17640" tIns="0" bIns="0"/>
                    <a:p>
                      <a:pPr marL="71640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Число выходов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Число ФЭ в 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Число ФЭ в 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Максимальный вес максимального входного конуса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37944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0492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249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914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13877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10063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4675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4124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3240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6476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1364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5397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78169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52219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2247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1996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2004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46476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650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2474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59886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48061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7494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7043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7361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6476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2282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2726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51439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91236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8134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8020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8134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9052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ut10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10083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14409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13607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13610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13611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9052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ut12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17498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28993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27748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27053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27748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9052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ut14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7323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16643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15794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15793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15794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9052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ut16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256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41474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82408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76931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76910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76931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46476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ut18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385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74889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147784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108158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108158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6476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ut20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288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78181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213224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208487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208486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208488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02040">
                <a:tc>
                  <a:txBody>
                    <a:bodyPr lIns="17640" rIns="17640" tIns="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ut22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87239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94707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90673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90672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7640" rIns="17640" tIns="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90673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Задача проверки эквивалентности СФЭ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3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blipFill>
            <a:blip r:embed="rId1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139212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5"/>
          <p:cNvSpPr/>
          <p:nvPr/>
        </p:nvSpPr>
        <p:spPr>
          <a:xfrm>
            <a:off x="179748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6"/>
          <p:cNvSpPr/>
          <p:nvPr/>
        </p:nvSpPr>
        <p:spPr>
          <a:xfrm>
            <a:off x="383760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7"/>
          <p:cNvSpPr/>
          <p:nvPr/>
        </p:nvSpPr>
        <p:spPr>
          <a:xfrm>
            <a:off x="19418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8"/>
          <p:cNvSpPr/>
          <p:nvPr/>
        </p:nvSpPr>
        <p:spPr>
          <a:xfrm>
            <a:off x="22460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9"/>
          <p:cNvSpPr/>
          <p:nvPr/>
        </p:nvSpPr>
        <p:spPr>
          <a:xfrm>
            <a:off x="334548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10"/>
          <p:cNvSpPr/>
          <p:nvPr/>
        </p:nvSpPr>
        <p:spPr>
          <a:xfrm>
            <a:off x="704880" y="218088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11"/>
          <p:cNvSpPr/>
          <p:nvPr/>
        </p:nvSpPr>
        <p:spPr>
          <a:xfrm>
            <a:off x="704880" y="2180880"/>
            <a:ext cx="1540440" cy="830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12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13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14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15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16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17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18"/>
          <p:cNvSpPr/>
          <p:nvPr/>
        </p:nvSpPr>
        <p:spPr>
          <a:xfrm>
            <a:off x="1694160" y="5144040"/>
            <a:ext cx="4568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19"/>
          <p:cNvSpPr/>
          <p:nvPr/>
        </p:nvSpPr>
        <p:spPr>
          <a:xfrm>
            <a:off x="1694160" y="5144040"/>
            <a:ext cx="456840" cy="399600"/>
          </a:xfrm>
          <a:prstGeom prst="rect">
            <a:avLst/>
          </a:prstGeom>
          <a:blipFill>
            <a:blip r:embed="rId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0"/>
          <p:cNvSpPr/>
          <p:nvPr/>
        </p:nvSpPr>
        <p:spPr>
          <a:xfrm>
            <a:off x="2017440" y="5144040"/>
            <a:ext cx="462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21"/>
          <p:cNvSpPr/>
          <p:nvPr/>
        </p:nvSpPr>
        <p:spPr>
          <a:xfrm>
            <a:off x="2017440" y="5144040"/>
            <a:ext cx="462600" cy="399600"/>
          </a:xfrm>
          <a:prstGeom prst="rect">
            <a:avLst/>
          </a:prstGeom>
          <a:blipFill>
            <a:blip r:embed="rId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22"/>
          <p:cNvSpPr/>
          <p:nvPr/>
        </p:nvSpPr>
        <p:spPr>
          <a:xfrm>
            <a:off x="3116880" y="5144040"/>
            <a:ext cx="4730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23"/>
          <p:cNvSpPr/>
          <p:nvPr/>
        </p:nvSpPr>
        <p:spPr>
          <a:xfrm>
            <a:off x="3116880" y="5144040"/>
            <a:ext cx="473040" cy="399600"/>
          </a:xfrm>
          <a:prstGeom prst="rect">
            <a:avLst/>
          </a:prstGeom>
          <a:blipFill>
            <a:blip r:embed="rId8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4"/>
          <p:cNvSpPr/>
          <p:nvPr/>
        </p:nvSpPr>
        <p:spPr>
          <a:xfrm>
            <a:off x="402480" y="5628240"/>
            <a:ext cx="517032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25"/>
          <p:cNvSpPr/>
          <p:nvPr/>
        </p:nvSpPr>
        <p:spPr>
          <a:xfrm>
            <a:off x="402480" y="5628240"/>
            <a:ext cx="5170320" cy="1199880"/>
          </a:xfrm>
          <a:prstGeom prst="rect">
            <a:avLst/>
          </a:prstGeom>
          <a:blipFill>
            <a:blip r:embed="rId9"/>
            <a:stretch>
              <a:fillRect l="0" t="0" r="0" b="-3532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6"/>
          <p:cNvSpPr/>
          <p:nvPr/>
        </p:nvSpPr>
        <p:spPr>
          <a:xfrm>
            <a:off x="5156280" y="3224160"/>
            <a:ext cx="1879200" cy="406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27"/>
          <p:cNvSpPr/>
          <p:nvPr/>
        </p:nvSpPr>
        <p:spPr>
          <a:xfrm>
            <a:off x="4997160" y="2220120"/>
            <a:ext cx="21974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Логический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синтез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Задача проверки эквивалентности СФЭ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3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blipFill>
            <a:blip r:embed="rId1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139212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5"/>
          <p:cNvSpPr/>
          <p:nvPr/>
        </p:nvSpPr>
        <p:spPr>
          <a:xfrm>
            <a:off x="179748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6"/>
          <p:cNvSpPr/>
          <p:nvPr/>
        </p:nvSpPr>
        <p:spPr>
          <a:xfrm>
            <a:off x="383760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7"/>
          <p:cNvSpPr/>
          <p:nvPr/>
        </p:nvSpPr>
        <p:spPr>
          <a:xfrm>
            <a:off x="19418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8"/>
          <p:cNvSpPr/>
          <p:nvPr/>
        </p:nvSpPr>
        <p:spPr>
          <a:xfrm>
            <a:off x="22460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9"/>
          <p:cNvSpPr/>
          <p:nvPr/>
        </p:nvSpPr>
        <p:spPr>
          <a:xfrm>
            <a:off x="334548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10"/>
          <p:cNvSpPr/>
          <p:nvPr/>
        </p:nvSpPr>
        <p:spPr>
          <a:xfrm>
            <a:off x="704880" y="218088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11"/>
          <p:cNvSpPr/>
          <p:nvPr/>
        </p:nvSpPr>
        <p:spPr>
          <a:xfrm>
            <a:off x="704880" y="2180880"/>
            <a:ext cx="1540440" cy="830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12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13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14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15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16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17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18"/>
          <p:cNvSpPr/>
          <p:nvPr/>
        </p:nvSpPr>
        <p:spPr>
          <a:xfrm>
            <a:off x="1694160" y="5144040"/>
            <a:ext cx="4568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19"/>
          <p:cNvSpPr/>
          <p:nvPr/>
        </p:nvSpPr>
        <p:spPr>
          <a:xfrm>
            <a:off x="1694160" y="5144040"/>
            <a:ext cx="456840" cy="399600"/>
          </a:xfrm>
          <a:prstGeom prst="rect">
            <a:avLst/>
          </a:prstGeom>
          <a:blipFill>
            <a:blip r:embed="rId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20"/>
          <p:cNvSpPr/>
          <p:nvPr/>
        </p:nvSpPr>
        <p:spPr>
          <a:xfrm>
            <a:off x="2017440" y="5144040"/>
            <a:ext cx="462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21"/>
          <p:cNvSpPr/>
          <p:nvPr/>
        </p:nvSpPr>
        <p:spPr>
          <a:xfrm>
            <a:off x="2017440" y="5144040"/>
            <a:ext cx="462600" cy="399600"/>
          </a:xfrm>
          <a:prstGeom prst="rect">
            <a:avLst/>
          </a:prstGeom>
          <a:blipFill>
            <a:blip r:embed="rId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2"/>
          <p:cNvSpPr/>
          <p:nvPr/>
        </p:nvSpPr>
        <p:spPr>
          <a:xfrm>
            <a:off x="3116880" y="5144040"/>
            <a:ext cx="4730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23"/>
          <p:cNvSpPr/>
          <p:nvPr/>
        </p:nvSpPr>
        <p:spPr>
          <a:xfrm>
            <a:off x="3116880" y="5144040"/>
            <a:ext cx="473040" cy="399600"/>
          </a:xfrm>
          <a:prstGeom prst="rect">
            <a:avLst/>
          </a:prstGeom>
          <a:blipFill>
            <a:blip r:embed="rId8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4"/>
          <p:cNvSpPr/>
          <p:nvPr/>
        </p:nvSpPr>
        <p:spPr>
          <a:xfrm>
            <a:off x="402480" y="5628240"/>
            <a:ext cx="517032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25"/>
          <p:cNvSpPr/>
          <p:nvPr/>
        </p:nvSpPr>
        <p:spPr>
          <a:xfrm>
            <a:off x="402480" y="5628240"/>
            <a:ext cx="5170320" cy="1199880"/>
          </a:xfrm>
          <a:prstGeom prst="rect">
            <a:avLst/>
          </a:prstGeom>
          <a:blipFill>
            <a:blip r:embed="rId9"/>
            <a:stretch>
              <a:fillRect l="0" t="0" r="0" b="-3532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6"/>
          <p:cNvSpPr/>
          <p:nvPr/>
        </p:nvSpPr>
        <p:spPr>
          <a:xfrm>
            <a:off x="5156280" y="3224160"/>
            <a:ext cx="1879200" cy="406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27"/>
          <p:cNvSpPr/>
          <p:nvPr/>
        </p:nvSpPr>
        <p:spPr>
          <a:xfrm>
            <a:off x="4997160" y="2220120"/>
            <a:ext cx="21974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Логический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синтез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8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29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blipFill>
            <a:blip r:embed="rId10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30"/>
          <p:cNvSpPr/>
          <p:nvPr/>
        </p:nvSpPr>
        <p:spPr>
          <a:xfrm>
            <a:off x="8343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31"/>
          <p:cNvSpPr/>
          <p:nvPr/>
        </p:nvSpPr>
        <p:spPr>
          <a:xfrm>
            <a:off x="8748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32"/>
          <p:cNvSpPr/>
          <p:nvPr/>
        </p:nvSpPr>
        <p:spPr>
          <a:xfrm>
            <a:off x="1078848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33"/>
          <p:cNvSpPr/>
          <p:nvPr/>
        </p:nvSpPr>
        <p:spPr>
          <a:xfrm>
            <a:off x="889272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34"/>
          <p:cNvSpPr/>
          <p:nvPr/>
        </p:nvSpPr>
        <p:spPr>
          <a:xfrm>
            <a:off x="91965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35"/>
          <p:cNvSpPr/>
          <p:nvPr/>
        </p:nvSpPr>
        <p:spPr>
          <a:xfrm>
            <a:off x="102963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36"/>
          <p:cNvSpPr/>
          <p:nvPr/>
        </p:nvSpPr>
        <p:spPr>
          <a:xfrm>
            <a:off x="7689600" y="219816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37"/>
          <p:cNvSpPr/>
          <p:nvPr/>
        </p:nvSpPr>
        <p:spPr>
          <a:xfrm>
            <a:off x="7689600" y="2198160"/>
            <a:ext cx="1540440" cy="83052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38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39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40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41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42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43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44"/>
          <p:cNvSpPr/>
          <p:nvPr/>
        </p:nvSpPr>
        <p:spPr>
          <a:xfrm>
            <a:off x="864504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45"/>
          <p:cNvSpPr/>
          <p:nvPr/>
        </p:nvSpPr>
        <p:spPr>
          <a:xfrm>
            <a:off x="8645040" y="5161680"/>
            <a:ext cx="476640" cy="399600"/>
          </a:xfrm>
          <a:prstGeom prst="rect">
            <a:avLst/>
          </a:prstGeom>
          <a:blipFill>
            <a:blip r:embed="rId15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46"/>
          <p:cNvSpPr/>
          <p:nvPr/>
        </p:nvSpPr>
        <p:spPr>
          <a:xfrm>
            <a:off x="896832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47"/>
          <p:cNvSpPr/>
          <p:nvPr/>
        </p:nvSpPr>
        <p:spPr>
          <a:xfrm>
            <a:off x="8968320" y="5161680"/>
            <a:ext cx="476640" cy="399600"/>
          </a:xfrm>
          <a:prstGeom prst="rect">
            <a:avLst/>
          </a:prstGeom>
          <a:blipFill>
            <a:blip r:embed="rId1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48"/>
          <p:cNvSpPr/>
          <p:nvPr/>
        </p:nvSpPr>
        <p:spPr>
          <a:xfrm>
            <a:off x="1006776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49"/>
          <p:cNvSpPr/>
          <p:nvPr/>
        </p:nvSpPr>
        <p:spPr>
          <a:xfrm>
            <a:off x="10067760" y="5161680"/>
            <a:ext cx="476640" cy="399600"/>
          </a:xfrm>
          <a:prstGeom prst="rect">
            <a:avLst/>
          </a:prstGeom>
          <a:blipFill>
            <a:blip r:embed="rId1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50"/>
          <p:cNvSpPr/>
          <p:nvPr/>
        </p:nvSpPr>
        <p:spPr>
          <a:xfrm>
            <a:off x="5825160" y="5628240"/>
            <a:ext cx="676224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51"/>
          <p:cNvSpPr/>
          <p:nvPr/>
        </p:nvSpPr>
        <p:spPr>
          <a:xfrm>
            <a:off x="5825160" y="5628240"/>
            <a:ext cx="6762240" cy="1199880"/>
          </a:xfrm>
          <a:prstGeom prst="rect">
            <a:avLst/>
          </a:prstGeom>
          <a:blipFill>
            <a:blip r:embed="rId18"/>
            <a:stretch>
              <a:fillRect l="0" t="0" r="0" b="-607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Задача проверки эквивалентности СФЭ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3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blipFill>
            <a:blip r:embed="rId1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139212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5"/>
          <p:cNvSpPr/>
          <p:nvPr/>
        </p:nvSpPr>
        <p:spPr>
          <a:xfrm>
            <a:off x="179748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6"/>
          <p:cNvSpPr/>
          <p:nvPr/>
        </p:nvSpPr>
        <p:spPr>
          <a:xfrm>
            <a:off x="383760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7"/>
          <p:cNvSpPr/>
          <p:nvPr/>
        </p:nvSpPr>
        <p:spPr>
          <a:xfrm>
            <a:off x="19418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8"/>
          <p:cNvSpPr/>
          <p:nvPr/>
        </p:nvSpPr>
        <p:spPr>
          <a:xfrm>
            <a:off x="22460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9"/>
          <p:cNvSpPr/>
          <p:nvPr/>
        </p:nvSpPr>
        <p:spPr>
          <a:xfrm>
            <a:off x="334548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10"/>
          <p:cNvSpPr/>
          <p:nvPr/>
        </p:nvSpPr>
        <p:spPr>
          <a:xfrm>
            <a:off x="704880" y="218088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11"/>
          <p:cNvSpPr/>
          <p:nvPr/>
        </p:nvSpPr>
        <p:spPr>
          <a:xfrm>
            <a:off x="704880" y="2180880"/>
            <a:ext cx="1540440" cy="830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12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13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14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15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16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17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18"/>
          <p:cNvSpPr/>
          <p:nvPr/>
        </p:nvSpPr>
        <p:spPr>
          <a:xfrm>
            <a:off x="1694160" y="5144040"/>
            <a:ext cx="4568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19"/>
          <p:cNvSpPr/>
          <p:nvPr/>
        </p:nvSpPr>
        <p:spPr>
          <a:xfrm>
            <a:off x="1694160" y="5144040"/>
            <a:ext cx="456840" cy="399600"/>
          </a:xfrm>
          <a:prstGeom prst="rect">
            <a:avLst/>
          </a:prstGeom>
          <a:blipFill>
            <a:blip r:embed="rId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0"/>
          <p:cNvSpPr/>
          <p:nvPr/>
        </p:nvSpPr>
        <p:spPr>
          <a:xfrm>
            <a:off x="2017440" y="5144040"/>
            <a:ext cx="462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21"/>
          <p:cNvSpPr/>
          <p:nvPr/>
        </p:nvSpPr>
        <p:spPr>
          <a:xfrm>
            <a:off x="2017440" y="5144040"/>
            <a:ext cx="462600" cy="399600"/>
          </a:xfrm>
          <a:prstGeom prst="rect">
            <a:avLst/>
          </a:prstGeom>
          <a:blipFill>
            <a:blip r:embed="rId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2"/>
          <p:cNvSpPr/>
          <p:nvPr/>
        </p:nvSpPr>
        <p:spPr>
          <a:xfrm>
            <a:off x="3116880" y="5144040"/>
            <a:ext cx="4730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23"/>
          <p:cNvSpPr/>
          <p:nvPr/>
        </p:nvSpPr>
        <p:spPr>
          <a:xfrm>
            <a:off x="3116880" y="5144040"/>
            <a:ext cx="473040" cy="399600"/>
          </a:xfrm>
          <a:prstGeom prst="rect">
            <a:avLst/>
          </a:prstGeom>
          <a:blipFill>
            <a:blip r:embed="rId8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24"/>
          <p:cNvSpPr/>
          <p:nvPr/>
        </p:nvSpPr>
        <p:spPr>
          <a:xfrm>
            <a:off x="402480" y="5628240"/>
            <a:ext cx="517032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25"/>
          <p:cNvSpPr/>
          <p:nvPr/>
        </p:nvSpPr>
        <p:spPr>
          <a:xfrm>
            <a:off x="402480" y="5628240"/>
            <a:ext cx="5170320" cy="1199880"/>
          </a:xfrm>
          <a:prstGeom prst="rect">
            <a:avLst/>
          </a:prstGeom>
          <a:blipFill>
            <a:blip r:embed="rId9"/>
            <a:stretch>
              <a:fillRect l="0" t="0" r="0" b="-3532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6"/>
          <p:cNvSpPr/>
          <p:nvPr/>
        </p:nvSpPr>
        <p:spPr>
          <a:xfrm>
            <a:off x="5156280" y="3224160"/>
            <a:ext cx="1879200" cy="406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27"/>
          <p:cNvSpPr/>
          <p:nvPr/>
        </p:nvSpPr>
        <p:spPr>
          <a:xfrm>
            <a:off x="4997160" y="2220120"/>
            <a:ext cx="21974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Логический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синтез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8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29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blipFill>
            <a:blip r:embed="rId10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30"/>
          <p:cNvSpPr/>
          <p:nvPr/>
        </p:nvSpPr>
        <p:spPr>
          <a:xfrm>
            <a:off x="8343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31"/>
          <p:cNvSpPr/>
          <p:nvPr/>
        </p:nvSpPr>
        <p:spPr>
          <a:xfrm>
            <a:off x="8748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32"/>
          <p:cNvSpPr/>
          <p:nvPr/>
        </p:nvSpPr>
        <p:spPr>
          <a:xfrm>
            <a:off x="1078848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33"/>
          <p:cNvSpPr/>
          <p:nvPr/>
        </p:nvSpPr>
        <p:spPr>
          <a:xfrm>
            <a:off x="889272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34"/>
          <p:cNvSpPr/>
          <p:nvPr/>
        </p:nvSpPr>
        <p:spPr>
          <a:xfrm>
            <a:off x="91965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35"/>
          <p:cNvSpPr/>
          <p:nvPr/>
        </p:nvSpPr>
        <p:spPr>
          <a:xfrm>
            <a:off x="102963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36"/>
          <p:cNvSpPr/>
          <p:nvPr/>
        </p:nvSpPr>
        <p:spPr>
          <a:xfrm>
            <a:off x="7689600" y="219816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37"/>
          <p:cNvSpPr/>
          <p:nvPr/>
        </p:nvSpPr>
        <p:spPr>
          <a:xfrm>
            <a:off x="7689600" y="2198160"/>
            <a:ext cx="1540440" cy="83052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38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39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40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41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42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43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44"/>
          <p:cNvSpPr/>
          <p:nvPr/>
        </p:nvSpPr>
        <p:spPr>
          <a:xfrm>
            <a:off x="864504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45"/>
          <p:cNvSpPr/>
          <p:nvPr/>
        </p:nvSpPr>
        <p:spPr>
          <a:xfrm>
            <a:off x="8645040" y="5161680"/>
            <a:ext cx="476640" cy="399600"/>
          </a:xfrm>
          <a:prstGeom prst="rect">
            <a:avLst/>
          </a:prstGeom>
          <a:blipFill>
            <a:blip r:embed="rId15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46"/>
          <p:cNvSpPr/>
          <p:nvPr/>
        </p:nvSpPr>
        <p:spPr>
          <a:xfrm>
            <a:off x="896832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47"/>
          <p:cNvSpPr/>
          <p:nvPr/>
        </p:nvSpPr>
        <p:spPr>
          <a:xfrm>
            <a:off x="8968320" y="5161680"/>
            <a:ext cx="476640" cy="399600"/>
          </a:xfrm>
          <a:prstGeom prst="rect">
            <a:avLst/>
          </a:prstGeom>
          <a:blipFill>
            <a:blip r:embed="rId1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48"/>
          <p:cNvSpPr/>
          <p:nvPr/>
        </p:nvSpPr>
        <p:spPr>
          <a:xfrm>
            <a:off x="1006776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49"/>
          <p:cNvSpPr/>
          <p:nvPr/>
        </p:nvSpPr>
        <p:spPr>
          <a:xfrm>
            <a:off x="10067760" y="5161680"/>
            <a:ext cx="476640" cy="399600"/>
          </a:xfrm>
          <a:prstGeom prst="rect">
            <a:avLst/>
          </a:prstGeom>
          <a:blipFill>
            <a:blip r:embed="rId1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50"/>
          <p:cNvSpPr/>
          <p:nvPr/>
        </p:nvSpPr>
        <p:spPr>
          <a:xfrm>
            <a:off x="5825160" y="5628240"/>
            <a:ext cx="676224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51"/>
          <p:cNvSpPr/>
          <p:nvPr/>
        </p:nvSpPr>
        <p:spPr>
          <a:xfrm>
            <a:off x="5825160" y="5628240"/>
            <a:ext cx="6762240" cy="1199880"/>
          </a:xfrm>
          <a:prstGeom prst="rect">
            <a:avLst/>
          </a:prstGeom>
          <a:blipFill>
            <a:blip r:embed="rId18"/>
            <a:stretch>
              <a:fillRect l="0" t="0" r="0" b="-607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52"/>
          <p:cNvSpPr/>
          <p:nvPr/>
        </p:nvSpPr>
        <p:spPr>
          <a:xfrm>
            <a:off x="402480" y="1964160"/>
            <a:ext cx="10951200" cy="205740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Алгоритмы логического синтеза изменяют структуру СФЭ , но не должны изменить её функциональность: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53"/>
          <p:cNvSpPr/>
          <p:nvPr/>
        </p:nvSpPr>
        <p:spPr>
          <a:xfrm>
            <a:off x="402480" y="1964160"/>
            <a:ext cx="10951200" cy="2057400"/>
          </a:xfrm>
          <a:prstGeom prst="rect">
            <a:avLst/>
          </a:prstGeom>
          <a:blipFill>
            <a:blip r:embed="rId19"/>
            <a:stretch>
              <a:fillRect l="-609" t="0" r="-499" b="0"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Задача проверки эквивалентности СФЭ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3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blipFill>
            <a:blip r:embed="rId1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4"/>
          <p:cNvSpPr/>
          <p:nvPr/>
        </p:nvSpPr>
        <p:spPr>
          <a:xfrm>
            <a:off x="139212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5"/>
          <p:cNvSpPr/>
          <p:nvPr/>
        </p:nvSpPr>
        <p:spPr>
          <a:xfrm>
            <a:off x="179748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6"/>
          <p:cNvSpPr/>
          <p:nvPr/>
        </p:nvSpPr>
        <p:spPr>
          <a:xfrm>
            <a:off x="383760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7"/>
          <p:cNvSpPr/>
          <p:nvPr/>
        </p:nvSpPr>
        <p:spPr>
          <a:xfrm>
            <a:off x="19418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8"/>
          <p:cNvSpPr/>
          <p:nvPr/>
        </p:nvSpPr>
        <p:spPr>
          <a:xfrm>
            <a:off x="22460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9"/>
          <p:cNvSpPr/>
          <p:nvPr/>
        </p:nvSpPr>
        <p:spPr>
          <a:xfrm>
            <a:off x="334548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10"/>
          <p:cNvSpPr/>
          <p:nvPr/>
        </p:nvSpPr>
        <p:spPr>
          <a:xfrm>
            <a:off x="704880" y="218088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11"/>
          <p:cNvSpPr/>
          <p:nvPr/>
        </p:nvSpPr>
        <p:spPr>
          <a:xfrm>
            <a:off x="704880" y="2180880"/>
            <a:ext cx="1540440" cy="830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12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13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14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15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16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17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18"/>
          <p:cNvSpPr/>
          <p:nvPr/>
        </p:nvSpPr>
        <p:spPr>
          <a:xfrm>
            <a:off x="1694160" y="5144040"/>
            <a:ext cx="4568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19"/>
          <p:cNvSpPr/>
          <p:nvPr/>
        </p:nvSpPr>
        <p:spPr>
          <a:xfrm>
            <a:off x="1694160" y="5144040"/>
            <a:ext cx="456840" cy="399600"/>
          </a:xfrm>
          <a:prstGeom prst="rect">
            <a:avLst/>
          </a:prstGeom>
          <a:blipFill>
            <a:blip r:embed="rId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20"/>
          <p:cNvSpPr/>
          <p:nvPr/>
        </p:nvSpPr>
        <p:spPr>
          <a:xfrm>
            <a:off x="2017440" y="5144040"/>
            <a:ext cx="462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21"/>
          <p:cNvSpPr/>
          <p:nvPr/>
        </p:nvSpPr>
        <p:spPr>
          <a:xfrm>
            <a:off x="2017440" y="5144040"/>
            <a:ext cx="462600" cy="399600"/>
          </a:xfrm>
          <a:prstGeom prst="rect">
            <a:avLst/>
          </a:prstGeom>
          <a:blipFill>
            <a:blip r:embed="rId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2"/>
          <p:cNvSpPr/>
          <p:nvPr/>
        </p:nvSpPr>
        <p:spPr>
          <a:xfrm>
            <a:off x="3116880" y="5144040"/>
            <a:ext cx="4730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23"/>
          <p:cNvSpPr/>
          <p:nvPr/>
        </p:nvSpPr>
        <p:spPr>
          <a:xfrm>
            <a:off x="3116880" y="5144040"/>
            <a:ext cx="473040" cy="399600"/>
          </a:xfrm>
          <a:prstGeom prst="rect">
            <a:avLst/>
          </a:prstGeom>
          <a:blipFill>
            <a:blip r:embed="rId8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24"/>
          <p:cNvSpPr/>
          <p:nvPr/>
        </p:nvSpPr>
        <p:spPr>
          <a:xfrm>
            <a:off x="402480" y="5628240"/>
            <a:ext cx="517032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25"/>
          <p:cNvSpPr/>
          <p:nvPr/>
        </p:nvSpPr>
        <p:spPr>
          <a:xfrm>
            <a:off x="402480" y="5628240"/>
            <a:ext cx="5170320" cy="1199880"/>
          </a:xfrm>
          <a:prstGeom prst="rect">
            <a:avLst/>
          </a:prstGeom>
          <a:blipFill>
            <a:blip r:embed="rId9"/>
            <a:stretch>
              <a:fillRect l="0" t="0" r="0" b="-3532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6"/>
          <p:cNvSpPr/>
          <p:nvPr/>
        </p:nvSpPr>
        <p:spPr>
          <a:xfrm>
            <a:off x="5156280" y="3224160"/>
            <a:ext cx="1879200" cy="406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CustomShape 27"/>
          <p:cNvSpPr/>
          <p:nvPr/>
        </p:nvSpPr>
        <p:spPr>
          <a:xfrm>
            <a:off x="4997160" y="2220120"/>
            <a:ext cx="21974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Логический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синтез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28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29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blipFill>
            <a:blip r:embed="rId10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30"/>
          <p:cNvSpPr/>
          <p:nvPr/>
        </p:nvSpPr>
        <p:spPr>
          <a:xfrm>
            <a:off x="8343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31"/>
          <p:cNvSpPr/>
          <p:nvPr/>
        </p:nvSpPr>
        <p:spPr>
          <a:xfrm>
            <a:off x="8748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32"/>
          <p:cNvSpPr/>
          <p:nvPr/>
        </p:nvSpPr>
        <p:spPr>
          <a:xfrm>
            <a:off x="1078848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33"/>
          <p:cNvSpPr/>
          <p:nvPr/>
        </p:nvSpPr>
        <p:spPr>
          <a:xfrm>
            <a:off x="889272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34"/>
          <p:cNvSpPr/>
          <p:nvPr/>
        </p:nvSpPr>
        <p:spPr>
          <a:xfrm>
            <a:off x="91965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35"/>
          <p:cNvSpPr/>
          <p:nvPr/>
        </p:nvSpPr>
        <p:spPr>
          <a:xfrm>
            <a:off x="102963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36"/>
          <p:cNvSpPr/>
          <p:nvPr/>
        </p:nvSpPr>
        <p:spPr>
          <a:xfrm>
            <a:off x="7689600" y="219816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37"/>
          <p:cNvSpPr/>
          <p:nvPr/>
        </p:nvSpPr>
        <p:spPr>
          <a:xfrm>
            <a:off x="7689600" y="2198160"/>
            <a:ext cx="1540440" cy="83052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38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39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40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41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42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43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44"/>
          <p:cNvSpPr/>
          <p:nvPr/>
        </p:nvSpPr>
        <p:spPr>
          <a:xfrm>
            <a:off x="864504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45"/>
          <p:cNvSpPr/>
          <p:nvPr/>
        </p:nvSpPr>
        <p:spPr>
          <a:xfrm>
            <a:off x="8645040" y="5161680"/>
            <a:ext cx="476640" cy="399600"/>
          </a:xfrm>
          <a:prstGeom prst="rect">
            <a:avLst/>
          </a:prstGeom>
          <a:blipFill>
            <a:blip r:embed="rId15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46"/>
          <p:cNvSpPr/>
          <p:nvPr/>
        </p:nvSpPr>
        <p:spPr>
          <a:xfrm>
            <a:off x="896832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47"/>
          <p:cNvSpPr/>
          <p:nvPr/>
        </p:nvSpPr>
        <p:spPr>
          <a:xfrm>
            <a:off x="8968320" y="5161680"/>
            <a:ext cx="476640" cy="399600"/>
          </a:xfrm>
          <a:prstGeom prst="rect">
            <a:avLst/>
          </a:prstGeom>
          <a:blipFill>
            <a:blip r:embed="rId1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48"/>
          <p:cNvSpPr/>
          <p:nvPr/>
        </p:nvSpPr>
        <p:spPr>
          <a:xfrm>
            <a:off x="1006776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49"/>
          <p:cNvSpPr/>
          <p:nvPr/>
        </p:nvSpPr>
        <p:spPr>
          <a:xfrm>
            <a:off x="10067760" y="5161680"/>
            <a:ext cx="476640" cy="399600"/>
          </a:xfrm>
          <a:prstGeom prst="rect">
            <a:avLst/>
          </a:prstGeom>
          <a:blipFill>
            <a:blip r:embed="rId1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50"/>
          <p:cNvSpPr/>
          <p:nvPr/>
        </p:nvSpPr>
        <p:spPr>
          <a:xfrm>
            <a:off x="5825160" y="5628240"/>
            <a:ext cx="676224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51"/>
          <p:cNvSpPr/>
          <p:nvPr/>
        </p:nvSpPr>
        <p:spPr>
          <a:xfrm>
            <a:off x="5825160" y="5628240"/>
            <a:ext cx="6762240" cy="1199880"/>
          </a:xfrm>
          <a:prstGeom prst="rect">
            <a:avLst/>
          </a:prstGeom>
          <a:blipFill>
            <a:blip r:embed="rId18"/>
            <a:stretch>
              <a:fillRect l="0" t="0" r="0" b="-607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52"/>
          <p:cNvSpPr/>
          <p:nvPr/>
        </p:nvSpPr>
        <p:spPr>
          <a:xfrm>
            <a:off x="402480" y="1964160"/>
            <a:ext cx="10951200" cy="205740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Алгоритмы логического синтеза изменяют структуру СФЭ , но не должны изменить её функциональность: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53"/>
          <p:cNvSpPr/>
          <p:nvPr/>
        </p:nvSpPr>
        <p:spPr>
          <a:xfrm>
            <a:off x="402480" y="1964160"/>
            <a:ext cx="10951200" cy="2057400"/>
          </a:xfrm>
          <a:prstGeom prst="rect">
            <a:avLst/>
          </a:prstGeom>
          <a:blipFill>
            <a:blip r:embed="rId19"/>
            <a:stretch>
              <a:fillRect l="-609" t="0" r="-499" b="0"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54"/>
          <p:cNvSpPr/>
          <p:nvPr/>
        </p:nvSpPr>
        <p:spPr>
          <a:xfrm>
            <a:off x="402480" y="4332960"/>
            <a:ext cx="10951200" cy="205740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Задача проверки эквивалентности для СФЭ  и  заключается в том, чтобы установить, что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55"/>
          <p:cNvSpPr/>
          <p:nvPr/>
        </p:nvSpPr>
        <p:spPr>
          <a:xfrm>
            <a:off x="402480" y="4332960"/>
            <a:ext cx="10951200" cy="2057400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Задача функциональной  коррекции СФЭ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CustomShape 3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blipFill>
            <a:blip r:embed="rId1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4"/>
          <p:cNvSpPr/>
          <p:nvPr/>
        </p:nvSpPr>
        <p:spPr>
          <a:xfrm>
            <a:off x="139212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CustomShape 5"/>
          <p:cNvSpPr/>
          <p:nvPr/>
        </p:nvSpPr>
        <p:spPr>
          <a:xfrm>
            <a:off x="179748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6"/>
          <p:cNvSpPr/>
          <p:nvPr/>
        </p:nvSpPr>
        <p:spPr>
          <a:xfrm>
            <a:off x="383760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CustomShape 7"/>
          <p:cNvSpPr/>
          <p:nvPr/>
        </p:nvSpPr>
        <p:spPr>
          <a:xfrm>
            <a:off x="19418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CustomShape 8"/>
          <p:cNvSpPr/>
          <p:nvPr/>
        </p:nvSpPr>
        <p:spPr>
          <a:xfrm>
            <a:off x="22460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CustomShape 9"/>
          <p:cNvSpPr/>
          <p:nvPr/>
        </p:nvSpPr>
        <p:spPr>
          <a:xfrm>
            <a:off x="334548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CustomShape 10"/>
          <p:cNvSpPr/>
          <p:nvPr/>
        </p:nvSpPr>
        <p:spPr>
          <a:xfrm>
            <a:off x="704880" y="218088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11"/>
          <p:cNvSpPr/>
          <p:nvPr/>
        </p:nvSpPr>
        <p:spPr>
          <a:xfrm>
            <a:off x="704880" y="2180880"/>
            <a:ext cx="1540440" cy="830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12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13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14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15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16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17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18"/>
          <p:cNvSpPr/>
          <p:nvPr/>
        </p:nvSpPr>
        <p:spPr>
          <a:xfrm>
            <a:off x="1694160" y="5144040"/>
            <a:ext cx="4568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19"/>
          <p:cNvSpPr/>
          <p:nvPr/>
        </p:nvSpPr>
        <p:spPr>
          <a:xfrm>
            <a:off x="1694160" y="5144040"/>
            <a:ext cx="456840" cy="399600"/>
          </a:xfrm>
          <a:prstGeom prst="rect">
            <a:avLst/>
          </a:prstGeom>
          <a:blipFill>
            <a:blip r:embed="rId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20"/>
          <p:cNvSpPr/>
          <p:nvPr/>
        </p:nvSpPr>
        <p:spPr>
          <a:xfrm>
            <a:off x="2017440" y="5144040"/>
            <a:ext cx="462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21"/>
          <p:cNvSpPr/>
          <p:nvPr/>
        </p:nvSpPr>
        <p:spPr>
          <a:xfrm>
            <a:off x="2017440" y="5144040"/>
            <a:ext cx="462600" cy="399600"/>
          </a:xfrm>
          <a:prstGeom prst="rect">
            <a:avLst/>
          </a:prstGeom>
          <a:blipFill>
            <a:blip r:embed="rId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22"/>
          <p:cNvSpPr/>
          <p:nvPr/>
        </p:nvSpPr>
        <p:spPr>
          <a:xfrm>
            <a:off x="3116880" y="5144040"/>
            <a:ext cx="4730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23"/>
          <p:cNvSpPr/>
          <p:nvPr/>
        </p:nvSpPr>
        <p:spPr>
          <a:xfrm>
            <a:off x="3116880" y="5144040"/>
            <a:ext cx="473040" cy="399600"/>
          </a:xfrm>
          <a:prstGeom prst="rect">
            <a:avLst/>
          </a:prstGeom>
          <a:blipFill>
            <a:blip r:embed="rId8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24"/>
          <p:cNvSpPr/>
          <p:nvPr/>
        </p:nvSpPr>
        <p:spPr>
          <a:xfrm>
            <a:off x="402480" y="5628240"/>
            <a:ext cx="517032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25"/>
          <p:cNvSpPr/>
          <p:nvPr/>
        </p:nvSpPr>
        <p:spPr>
          <a:xfrm>
            <a:off x="402480" y="5628240"/>
            <a:ext cx="5170320" cy="1199880"/>
          </a:xfrm>
          <a:prstGeom prst="rect">
            <a:avLst/>
          </a:prstGeom>
          <a:blipFill>
            <a:blip r:embed="rId9"/>
            <a:stretch>
              <a:fillRect l="0" t="0" r="0" b="-3532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26"/>
          <p:cNvSpPr/>
          <p:nvPr/>
        </p:nvSpPr>
        <p:spPr>
          <a:xfrm>
            <a:off x="5156280" y="3224160"/>
            <a:ext cx="1879200" cy="406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27"/>
          <p:cNvSpPr/>
          <p:nvPr/>
        </p:nvSpPr>
        <p:spPr>
          <a:xfrm>
            <a:off x="4997160" y="2220120"/>
            <a:ext cx="21974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Логический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синтез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28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CustomShape 29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blipFill>
            <a:blip r:embed="rId10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30"/>
          <p:cNvSpPr/>
          <p:nvPr/>
        </p:nvSpPr>
        <p:spPr>
          <a:xfrm>
            <a:off x="8343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31"/>
          <p:cNvSpPr/>
          <p:nvPr/>
        </p:nvSpPr>
        <p:spPr>
          <a:xfrm>
            <a:off x="8748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32"/>
          <p:cNvSpPr/>
          <p:nvPr/>
        </p:nvSpPr>
        <p:spPr>
          <a:xfrm>
            <a:off x="1078848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33"/>
          <p:cNvSpPr/>
          <p:nvPr/>
        </p:nvSpPr>
        <p:spPr>
          <a:xfrm>
            <a:off x="889272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34"/>
          <p:cNvSpPr/>
          <p:nvPr/>
        </p:nvSpPr>
        <p:spPr>
          <a:xfrm>
            <a:off x="91965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35"/>
          <p:cNvSpPr/>
          <p:nvPr/>
        </p:nvSpPr>
        <p:spPr>
          <a:xfrm>
            <a:off x="102963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36"/>
          <p:cNvSpPr/>
          <p:nvPr/>
        </p:nvSpPr>
        <p:spPr>
          <a:xfrm>
            <a:off x="7689600" y="219816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37"/>
          <p:cNvSpPr/>
          <p:nvPr/>
        </p:nvSpPr>
        <p:spPr>
          <a:xfrm>
            <a:off x="7689600" y="2198160"/>
            <a:ext cx="1540440" cy="83052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38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39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40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41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42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43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44"/>
          <p:cNvSpPr/>
          <p:nvPr/>
        </p:nvSpPr>
        <p:spPr>
          <a:xfrm>
            <a:off x="864504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45"/>
          <p:cNvSpPr/>
          <p:nvPr/>
        </p:nvSpPr>
        <p:spPr>
          <a:xfrm>
            <a:off x="8645040" y="5161680"/>
            <a:ext cx="476640" cy="399600"/>
          </a:xfrm>
          <a:prstGeom prst="rect">
            <a:avLst/>
          </a:prstGeom>
          <a:blipFill>
            <a:blip r:embed="rId15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46"/>
          <p:cNvSpPr/>
          <p:nvPr/>
        </p:nvSpPr>
        <p:spPr>
          <a:xfrm>
            <a:off x="896832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47"/>
          <p:cNvSpPr/>
          <p:nvPr/>
        </p:nvSpPr>
        <p:spPr>
          <a:xfrm>
            <a:off x="8968320" y="5161680"/>
            <a:ext cx="476640" cy="399600"/>
          </a:xfrm>
          <a:prstGeom prst="rect">
            <a:avLst/>
          </a:prstGeom>
          <a:blipFill>
            <a:blip r:embed="rId1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48"/>
          <p:cNvSpPr/>
          <p:nvPr/>
        </p:nvSpPr>
        <p:spPr>
          <a:xfrm>
            <a:off x="1006776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49"/>
          <p:cNvSpPr/>
          <p:nvPr/>
        </p:nvSpPr>
        <p:spPr>
          <a:xfrm>
            <a:off x="10067760" y="5161680"/>
            <a:ext cx="476640" cy="399600"/>
          </a:xfrm>
          <a:prstGeom prst="rect">
            <a:avLst/>
          </a:prstGeom>
          <a:blipFill>
            <a:blip r:embed="rId1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50"/>
          <p:cNvSpPr/>
          <p:nvPr/>
        </p:nvSpPr>
        <p:spPr>
          <a:xfrm>
            <a:off x="5825160" y="5628240"/>
            <a:ext cx="676224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51"/>
          <p:cNvSpPr/>
          <p:nvPr/>
        </p:nvSpPr>
        <p:spPr>
          <a:xfrm>
            <a:off x="5825160" y="5628240"/>
            <a:ext cx="6762240" cy="1199880"/>
          </a:xfrm>
          <a:prstGeom prst="rect">
            <a:avLst/>
          </a:prstGeom>
          <a:blipFill>
            <a:blip r:embed="rId18"/>
            <a:stretch>
              <a:fillRect l="0" t="0" r="0" b="-607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Задача функциональной  коррекции СФЭ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CustomShape 3"/>
          <p:cNvSpPr/>
          <p:nvPr/>
        </p:nvSpPr>
        <p:spPr>
          <a:xfrm>
            <a:off x="987120" y="2211480"/>
            <a:ext cx="3330720" cy="2431080"/>
          </a:xfrm>
          <a:prstGeom prst="flowChartManualOperation">
            <a:avLst/>
          </a:prstGeom>
          <a:blipFill>
            <a:blip r:embed="rId1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4"/>
          <p:cNvSpPr/>
          <p:nvPr/>
        </p:nvSpPr>
        <p:spPr>
          <a:xfrm>
            <a:off x="139212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5"/>
          <p:cNvSpPr/>
          <p:nvPr/>
        </p:nvSpPr>
        <p:spPr>
          <a:xfrm>
            <a:off x="179748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6"/>
          <p:cNvSpPr/>
          <p:nvPr/>
        </p:nvSpPr>
        <p:spPr>
          <a:xfrm>
            <a:off x="3837600" y="17103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CustomShape 7"/>
          <p:cNvSpPr/>
          <p:nvPr/>
        </p:nvSpPr>
        <p:spPr>
          <a:xfrm>
            <a:off x="19418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CustomShape 8"/>
          <p:cNvSpPr/>
          <p:nvPr/>
        </p:nvSpPr>
        <p:spPr>
          <a:xfrm>
            <a:off x="224604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5" name="CustomShape 9"/>
          <p:cNvSpPr/>
          <p:nvPr/>
        </p:nvSpPr>
        <p:spPr>
          <a:xfrm>
            <a:off x="3345480" y="464292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CustomShape 10"/>
          <p:cNvSpPr/>
          <p:nvPr/>
        </p:nvSpPr>
        <p:spPr>
          <a:xfrm>
            <a:off x="819360" y="218088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11"/>
          <p:cNvSpPr/>
          <p:nvPr/>
        </p:nvSpPr>
        <p:spPr>
          <a:xfrm>
            <a:off x="819360" y="2180880"/>
            <a:ext cx="1540440" cy="830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12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13"/>
          <p:cNvSpPr/>
          <p:nvPr/>
        </p:nvSpPr>
        <p:spPr>
          <a:xfrm>
            <a:off x="1147320" y="1275120"/>
            <a:ext cx="489600" cy="39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14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15"/>
          <p:cNvSpPr/>
          <p:nvPr/>
        </p:nvSpPr>
        <p:spPr>
          <a:xfrm>
            <a:off x="1636920" y="1275120"/>
            <a:ext cx="495360" cy="399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16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17"/>
          <p:cNvSpPr/>
          <p:nvPr/>
        </p:nvSpPr>
        <p:spPr>
          <a:xfrm>
            <a:off x="3589560" y="1275120"/>
            <a:ext cx="511560" cy="399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18"/>
          <p:cNvSpPr/>
          <p:nvPr/>
        </p:nvSpPr>
        <p:spPr>
          <a:xfrm>
            <a:off x="1694160" y="514404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19"/>
          <p:cNvSpPr/>
          <p:nvPr/>
        </p:nvSpPr>
        <p:spPr>
          <a:xfrm>
            <a:off x="1694160" y="5144040"/>
            <a:ext cx="543960" cy="399600"/>
          </a:xfrm>
          <a:prstGeom prst="rect">
            <a:avLst/>
          </a:prstGeom>
          <a:blipFill>
            <a:blip r:embed="rId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20"/>
          <p:cNvSpPr/>
          <p:nvPr/>
        </p:nvSpPr>
        <p:spPr>
          <a:xfrm>
            <a:off x="2017440" y="514404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21"/>
          <p:cNvSpPr/>
          <p:nvPr/>
        </p:nvSpPr>
        <p:spPr>
          <a:xfrm>
            <a:off x="2017440" y="5144040"/>
            <a:ext cx="543960" cy="399600"/>
          </a:xfrm>
          <a:prstGeom prst="rect">
            <a:avLst/>
          </a:prstGeom>
          <a:blipFill>
            <a:blip r:embed="rId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22"/>
          <p:cNvSpPr/>
          <p:nvPr/>
        </p:nvSpPr>
        <p:spPr>
          <a:xfrm>
            <a:off x="3116880" y="5144040"/>
            <a:ext cx="5439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23"/>
          <p:cNvSpPr/>
          <p:nvPr/>
        </p:nvSpPr>
        <p:spPr>
          <a:xfrm>
            <a:off x="3116880" y="5144040"/>
            <a:ext cx="543960" cy="399600"/>
          </a:xfrm>
          <a:prstGeom prst="rect">
            <a:avLst/>
          </a:prstGeom>
          <a:blipFill>
            <a:blip r:embed="rId8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24"/>
          <p:cNvSpPr/>
          <p:nvPr/>
        </p:nvSpPr>
        <p:spPr>
          <a:xfrm>
            <a:off x="402480" y="5628240"/>
            <a:ext cx="510660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25"/>
          <p:cNvSpPr/>
          <p:nvPr/>
        </p:nvSpPr>
        <p:spPr>
          <a:xfrm>
            <a:off x="402480" y="5628240"/>
            <a:ext cx="5106600" cy="1199880"/>
          </a:xfrm>
          <a:prstGeom prst="rect">
            <a:avLst/>
          </a:prstGeom>
          <a:blipFill>
            <a:blip r:embed="rId9"/>
            <a:stretch>
              <a:fillRect l="-1786" t="0" r="0" b="-1012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CustomShape 26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solidFill>
            <a:schemeClr val="bg1"/>
          </a:solidFill>
          <a:ln w="1908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CustomShape 27"/>
          <p:cNvSpPr/>
          <p:nvPr/>
        </p:nvSpPr>
        <p:spPr>
          <a:xfrm>
            <a:off x="7938000" y="2229120"/>
            <a:ext cx="3330720" cy="2431080"/>
          </a:xfrm>
          <a:prstGeom prst="flowChartManualOperation">
            <a:avLst/>
          </a:prstGeom>
          <a:blipFill>
            <a:blip r:embed="rId10"/>
            <a:stretch>
              <a:fillRect/>
            </a:stretch>
          </a:blip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28"/>
          <p:cNvSpPr/>
          <p:nvPr/>
        </p:nvSpPr>
        <p:spPr>
          <a:xfrm>
            <a:off x="8343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5" name="CustomShape 29"/>
          <p:cNvSpPr/>
          <p:nvPr/>
        </p:nvSpPr>
        <p:spPr>
          <a:xfrm>
            <a:off x="874800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CustomShape 30"/>
          <p:cNvSpPr/>
          <p:nvPr/>
        </p:nvSpPr>
        <p:spPr>
          <a:xfrm>
            <a:off x="10788480" y="172800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7" name="CustomShape 31"/>
          <p:cNvSpPr/>
          <p:nvPr/>
        </p:nvSpPr>
        <p:spPr>
          <a:xfrm>
            <a:off x="889272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8" name="CustomShape 32"/>
          <p:cNvSpPr/>
          <p:nvPr/>
        </p:nvSpPr>
        <p:spPr>
          <a:xfrm>
            <a:off x="91965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9" name="CustomShape 33"/>
          <p:cNvSpPr/>
          <p:nvPr/>
        </p:nvSpPr>
        <p:spPr>
          <a:xfrm>
            <a:off x="10296360" y="4660560"/>
            <a:ext cx="360" cy="50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0" name="CustomShape 34"/>
          <p:cNvSpPr/>
          <p:nvPr/>
        </p:nvSpPr>
        <p:spPr>
          <a:xfrm>
            <a:off x="7689600" y="2198160"/>
            <a:ext cx="1540440" cy="8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35"/>
          <p:cNvSpPr/>
          <p:nvPr/>
        </p:nvSpPr>
        <p:spPr>
          <a:xfrm>
            <a:off x="7689600" y="2198160"/>
            <a:ext cx="1540440" cy="83052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36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37"/>
          <p:cNvSpPr/>
          <p:nvPr/>
        </p:nvSpPr>
        <p:spPr>
          <a:xfrm>
            <a:off x="8098200" y="1292400"/>
            <a:ext cx="489600" cy="399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CustomShape 38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39"/>
          <p:cNvSpPr/>
          <p:nvPr/>
        </p:nvSpPr>
        <p:spPr>
          <a:xfrm>
            <a:off x="8587800" y="1292400"/>
            <a:ext cx="495360" cy="399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CustomShape 40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41"/>
          <p:cNvSpPr/>
          <p:nvPr/>
        </p:nvSpPr>
        <p:spPr>
          <a:xfrm>
            <a:off x="10540440" y="1292400"/>
            <a:ext cx="511560" cy="3996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42"/>
          <p:cNvSpPr/>
          <p:nvPr/>
        </p:nvSpPr>
        <p:spPr>
          <a:xfrm>
            <a:off x="864504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43"/>
          <p:cNvSpPr/>
          <p:nvPr/>
        </p:nvSpPr>
        <p:spPr>
          <a:xfrm>
            <a:off x="8645040" y="5161680"/>
            <a:ext cx="476640" cy="399600"/>
          </a:xfrm>
          <a:prstGeom prst="rect">
            <a:avLst/>
          </a:prstGeom>
          <a:blipFill>
            <a:blip r:embed="rId15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44"/>
          <p:cNvSpPr/>
          <p:nvPr/>
        </p:nvSpPr>
        <p:spPr>
          <a:xfrm>
            <a:off x="896832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45"/>
          <p:cNvSpPr/>
          <p:nvPr/>
        </p:nvSpPr>
        <p:spPr>
          <a:xfrm>
            <a:off x="8968320" y="5161680"/>
            <a:ext cx="476640" cy="399600"/>
          </a:xfrm>
          <a:prstGeom prst="rect">
            <a:avLst/>
          </a:prstGeom>
          <a:blipFill>
            <a:blip r:embed="rId16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46"/>
          <p:cNvSpPr/>
          <p:nvPr/>
        </p:nvSpPr>
        <p:spPr>
          <a:xfrm>
            <a:off x="10067760" y="5161680"/>
            <a:ext cx="476640" cy="3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47"/>
          <p:cNvSpPr/>
          <p:nvPr/>
        </p:nvSpPr>
        <p:spPr>
          <a:xfrm>
            <a:off x="10067760" y="5161680"/>
            <a:ext cx="476640" cy="399600"/>
          </a:xfrm>
          <a:prstGeom prst="rect">
            <a:avLst/>
          </a:prstGeom>
          <a:blipFill>
            <a:blip r:embed="rId17"/>
            <a:stretch>
              <a:fillRect l="0" t="0" r="0" b="-1535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CustomShape 48"/>
          <p:cNvSpPr/>
          <p:nvPr/>
        </p:nvSpPr>
        <p:spPr>
          <a:xfrm>
            <a:off x="5825160" y="5628240"/>
            <a:ext cx="6762240" cy="11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49"/>
          <p:cNvSpPr/>
          <p:nvPr/>
        </p:nvSpPr>
        <p:spPr>
          <a:xfrm>
            <a:off x="5825160" y="5628240"/>
            <a:ext cx="6762240" cy="1199880"/>
          </a:xfrm>
          <a:prstGeom prst="rect">
            <a:avLst/>
          </a:prstGeom>
          <a:blipFill>
            <a:blip r:embed="rId18"/>
            <a:stretch>
              <a:fillRect l="0" t="0" r="0" b="-607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50"/>
          <p:cNvSpPr/>
          <p:nvPr/>
        </p:nvSpPr>
        <p:spPr>
          <a:xfrm>
            <a:off x="1656720" y="3114720"/>
            <a:ext cx="2094120" cy="13248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Изменение внутри схемы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3503</TotalTime>
  <Application>LibreOffice/5.1.6.2$Linux_X86_64 LibreOffice_project/10m0$Build-2</Application>
  <Words>1593</Words>
  <Paragraphs>752</Paragraphs>
  <Company>--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2016-09-09T10:20:52Z</dcterms:created>
  <dc:creator>Антюфеев Григорий Валерьевич</dc:creator>
  <dc:description/>
  <dc:language>ru-RU</dc:language>
  <cp:lastModifiedBy/>
  <dcterms:modified xsi:type="dcterms:W3CDTF">2017-09-20T10:41:01Z</dcterms:modified>
  <cp:revision>140</cp:revision>
  <dc:subject/>
  <dc:title>Алгоритмы разбиения логических схем для оптимизации решения задач проверки эквивалентности и функциональной коррекции схем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--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31</vt:i4>
  </property>
</Properties>
</file>